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</p:sldMasterIdLst>
  <p:notesMasterIdLst>
    <p:notesMasterId r:id="rId28"/>
  </p:notesMasterIdLst>
  <p:sldIdLst>
    <p:sldId id="256" r:id="rId3"/>
    <p:sldId id="264" r:id="rId4"/>
    <p:sldId id="274" r:id="rId5"/>
    <p:sldId id="285" r:id="rId6"/>
    <p:sldId id="276" r:id="rId7"/>
    <p:sldId id="327" r:id="rId8"/>
    <p:sldId id="286" r:id="rId9"/>
    <p:sldId id="294" r:id="rId10"/>
    <p:sldId id="330" r:id="rId11"/>
    <p:sldId id="346" r:id="rId12"/>
    <p:sldId id="298" r:id="rId13"/>
    <p:sldId id="305" r:id="rId14"/>
    <p:sldId id="332" r:id="rId15"/>
    <p:sldId id="308" r:id="rId16"/>
    <p:sldId id="314" r:id="rId17"/>
    <p:sldId id="333" r:id="rId18"/>
    <p:sldId id="316" r:id="rId19"/>
    <p:sldId id="334" r:id="rId20"/>
    <p:sldId id="318" r:id="rId21"/>
    <p:sldId id="323" r:id="rId22"/>
    <p:sldId id="280" r:id="rId23"/>
    <p:sldId id="324" r:id="rId24"/>
    <p:sldId id="326" r:id="rId25"/>
    <p:sldId id="329" r:id="rId26"/>
    <p:sldId id="263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4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05D"/>
    <a:srgbClr val="000000"/>
    <a:srgbClr val="00A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143"/>
  </p:normalViewPr>
  <p:slideViewPr>
    <p:cSldViewPr snapToGrid="0" snapToObjects="1">
      <p:cViewPr varScale="1">
        <p:scale>
          <a:sx n="36" d="100"/>
          <a:sy n="36" d="100"/>
        </p:scale>
        <p:origin x="714" y="90"/>
      </p:cViewPr>
      <p:guideLst>
        <p:guide orient="horz" pos="4324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24380951" cy="137142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29" y="4229428"/>
            <a:ext cx="14857142" cy="5257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5" y="767501"/>
            <a:ext cx="7085714" cy="186666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0A743E8F-DE19-4172-8267-732E855D3B6A}" type="datetimeFigureOut">
              <a:rPr lang="zh-CN" altLang="en-US" smtClean="0"/>
              <a:t>2021/3/13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39FF1F9-858D-4FF1-84D3-7BE293DE42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1244600"/>
            <a:ext cx="20828000" cy="4648200"/>
          </a:xfrm>
          <a:prstGeom prst="rect">
            <a:avLst/>
          </a:prstGeom>
        </p:spPr>
        <p:txBody>
          <a:bodyPr anchor="b"/>
          <a:lstStyle>
            <a:lvl1pPr>
              <a:defRPr sz="10000" spc="300">
                <a:solidFill>
                  <a:schemeClr val="tx1"/>
                </a:solidFill>
                <a:latin typeface="FZLanTingHeiS-L-GB" charset="-122"/>
                <a:ea typeface="FZLanTingHeiS-L-GB" charset="-122"/>
                <a:cs typeface="FZLanTingHeiS-L-GB" charset="-122"/>
              </a:defRPr>
            </a:lvl1pPr>
          </a:lstStyle>
          <a:p>
            <a:r>
              <a:rPr dirty="0"/>
              <a:t>标题文本</a:t>
            </a:r>
          </a:p>
        </p:txBody>
      </p:sp>
      <p:sp>
        <p:nvSpPr>
          <p:cNvPr id="1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78000" y="6461378"/>
            <a:ext cx="20828000" cy="15875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spcBef>
                <a:spcPts val="0"/>
              </a:spcBef>
              <a:defRPr>
                <a:solidFill>
                  <a:schemeClr val="tx1"/>
                </a:solidFill>
                <a:latin typeface="FZLanTingHeiS-R-GB" charset="-122"/>
                <a:ea typeface="FZLanTingHeiS-R-GB" charset="-122"/>
                <a:cs typeface="FZLanTingHeiS-R-GB" charset="-122"/>
              </a:defRPr>
            </a:lvl1pPr>
            <a:lvl2pPr algn="ctr">
              <a:lnSpc>
                <a:spcPct val="150000"/>
              </a:lnSpc>
              <a:spcBef>
                <a:spcPts val="0"/>
              </a:spcBef>
              <a:defRPr>
                <a:solidFill>
                  <a:schemeClr val="tx1"/>
                </a:solidFill>
                <a:latin typeface="FZLanTingHeiS-R-GB" charset="-122"/>
                <a:ea typeface="FZLanTingHeiS-R-GB" charset="-122"/>
                <a:cs typeface="FZLanTingHeiS-R-GB" charset="-122"/>
              </a:defRPr>
            </a:lvl2pPr>
            <a:lvl3pPr algn="ctr">
              <a:lnSpc>
                <a:spcPct val="150000"/>
              </a:lnSpc>
              <a:spcBef>
                <a:spcPts val="0"/>
              </a:spcBef>
              <a:defRPr>
                <a:solidFill>
                  <a:schemeClr val="tx1"/>
                </a:solidFill>
                <a:latin typeface="FZLanTingHeiS-R-GB" charset="-122"/>
                <a:ea typeface="FZLanTingHeiS-R-GB" charset="-122"/>
                <a:cs typeface="FZLanTingHeiS-R-GB" charset="-122"/>
              </a:defRPr>
            </a:lvl3pPr>
            <a:lvl4pPr algn="ctr">
              <a:lnSpc>
                <a:spcPct val="150000"/>
              </a:lnSpc>
              <a:spcBef>
                <a:spcPts val="0"/>
              </a:spcBef>
              <a:defRPr>
                <a:solidFill>
                  <a:schemeClr val="tx1"/>
                </a:solidFill>
                <a:latin typeface="FZLanTingHeiS-R-GB" charset="-122"/>
                <a:ea typeface="FZLanTingHeiS-R-GB" charset="-122"/>
                <a:cs typeface="FZLanTingHeiS-R-GB" charset="-122"/>
              </a:defRPr>
            </a:lvl4pPr>
            <a:lvl5pPr algn="ctr">
              <a:lnSpc>
                <a:spcPct val="150000"/>
              </a:lnSpc>
              <a:spcBef>
                <a:spcPts val="0"/>
              </a:spcBef>
              <a:defRPr>
                <a:solidFill>
                  <a:schemeClr val="tx1"/>
                </a:solidFill>
                <a:latin typeface="FZLanTingHeiS-R-GB" charset="-122"/>
                <a:ea typeface="FZLanTingHeiS-R-GB" charset="-122"/>
                <a:cs typeface="FZLanTingHeiS-R-GB" charset="-122"/>
              </a:defRPr>
            </a:lvl5pPr>
          </a:lstStyle>
          <a:p>
            <a:r>
              <a:rPr dirty="0"/>
              <a:t>正文级别 1</a:t>
            </a:r>
          </a:p>
          <a:p>
            <a:pPr lvl="1"/>
            <a:r>
              <a:rPr dirty="0"/>
              <a:t>正文级别 2</a:t>
            </a:r>
          </a:p>
          <a:p>
            <a:pPr lvl="2"/>
            <a:r>
              <a:rPr dirty="0"/>
              <a:t>正文级别 3</a:t>
            </a:r>
          </a:p>
          <a:p>
            <a:pPr lvl="3"/>
            <a:r>
              <a:rPr dirty="0"/>
              <a:t>正文级别 4</a:t>
            </a:r>
          </a:p>
          <a:p>
            <a:pPr lvl="4"/>
            <a:r>
              <a:rPr dirty="0"/>
              <a:t>正文级别 5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1500" y="685800"/>
            <a:ext cx="2053590" cy="5588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0031974" y="4988106"/>
            <a:ext cx="13729262" cy="3063808"/>
          </a:xfrm>
          <a:prstGeom prst="rect">
            <a:avLst/>
          </a:prstGeom>
        </p:spPr>
        <p:txBody>
          <a:bodyPr lIns="203200" tIns="203200" rIns="203200" bIns="203200"/>
          <a:lstStyle>
            <a:lvl1pPr marL="1019810" indent="-1019810" algn="l">
              <a:spcBef>
                <a:spcPts val="5900"/>
              </a:spcBef>
              <a:buClr>
                <a:srgbClr val="FFFFFF"/>
              </a:buClr>
              <a:buSzPct val="150000"/>
              <a:buAutoNum type="arabicPeriod"/>
              <a:defRPr sz="5200" spc="156"/>
            </a:lvl1pPr>
          </a:lstStyle>
          <a:p>
            <a:r>
              <a:rPr dirty="0"/>
              <a:t>标题文本</a:t>
            </a:r>
          </a:p>
        </p:txBody>
      </p:sp>
      <p:sp>
        <p:nvSpPr>
          <p:cNvPr id="2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标题文本</a:t>
            </a:r>
          </a:p>
        </p:txBody>
      </p:sp>
      <p:sp>
        <p:nvSpPr>
          <p:cNvPr id="37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689100" y="2697185"/>
            <a:ext cx="21005800" cy="4120194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3400" spc="102"/>
            </a:lvl1pPr>
            <a:lvl2pPr algn="ctr">
              <a:lnSpc>
                <a:spcPct val="100000"/>
              </a:lnSpc>
              <a:spcBef>
                <a:spcPts val="0"/>
              </a:spcBef>
              <a:defRPr sz="3400" spc="102"/>
            </a:lvl2pPr>
            <a:lvl3pPr algn="ctr">
              <a:lnSpc>
                <a:spcPct val="100000"/>
              </a:lnSpc>
              <a:spcBef>
                <a:spcPts val="0"/>
              </a:spcBef>
              <a:defRPr sz="3400" spc="102"/>
            </a:lvl3pPr>
            <a:lvl4pPr algn="ctr">
              <a:lnSpc>
                <a:spcPct val="100000"/>
              </a:lnSpc>
              <a:spcBef>
                <a:spcPts val="0"/>
              </a:spcBef>
              <a:defRPr sz="3400" spc="102"/>
            </a:lvl4pPr>
            <a:lvl5pPr algn="ctr">
              <a:lnSpc>
                <a:spcPct val="100000"/>
              </a:lnSpc>
              <a:spcBef>
                <a:spcPts val="0"/>
              </a:spcBef>
              <a:defRPr sz="3400" spc="102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3985945"/>
            <a:ext cx="20828000" cy="4648201"/>
          </a:xfrm>
          <a:prstGeom prst="rect">
            <a:avLst/>
          </a:prstGeom>
        </p:spPr>
        <p:txBody>
          <a:bodyPr/>
          <a:lstStyle>
            <a:lvl1pPr>
              <a:defRPr sz="9000" spc="270"/>
            </a:lvl1pPr>
          </a:lstStyle>
          <a:p>
            <a:r>
              <a:rPr dirty="0"/>
              <a:t>标题文本</a:t>
            </a:r>
          </a:p>
        </p:txBody>
      </p:sp>
      <p:sp>
        <p:nvSpPr>
          <p:cNvPr id="4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4013200"/>
            <a:ext cx="20828000" cy="4648200"/>
          </a:xfrm>
          <a:prstGeom prst="rect">
            <a:avLst/>
          </a:prstGeom>
        </p:spPr>
        <p:txBody>
          <a:bodyPr/>
          <a:lstStyle>
            <a:lvl1pPr>
              <a:defRPr sz="9000" spc="270">
                <a:latin typeface="FZLanTingHeiS-L-GB" charset="-122"/>
                <a:ea typeface="FZLanTingHeiS-L-GB" charset="-122"/>
                <a:cs typeface="FZLanTingHeiS-L-GB" charset="-122"/>
              </a:defRPr>
            </a:lvl1pPr>
          </a:lstStyle>
          <a:p>
            <a:r>
              <a:rPr dirty="0"/>
              <a:t>标题文本</a:t>
            </a:r>
          </a:p>
        </p:txBody>
      </p:sp>
      <p:sp>
        <p:nvSpPr>
          <p:cNvPr id="5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78000" y="7277100"/>
            <a:ext cx="20828000" cy="15875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3400" spc="102"/>
            </a:lvl1pPr>
            <a:lvl2pPr algn="ctr">
              <a:lnSpc>
                <a:spcPct val="100000"/>
              </a:lnSpc>
              <a:spcBef>
                <a:spcPts val="0"/>
              </a:spcBef>
              <a:defRPr sz="3400" spc="102"/>
            </a:lvl2pPr>
            <a:lvl3pPr algn="ctr">
              <a:lnSpc>
                <a:spcPct val="100000"/>
              </a:lnSpc>
              <a:spcBef>
                <a:spcPts val="0"/>
              </a:spcBef>
              <a:defRPr sz="3400" spc="102"/>
            </a:lvl3pPr>
            <a:lvl4pPr algn="ctr">
              <a:lnSpc>
                <a:spcPct val="100000"/>
              </a:lnSpc>
              <a:spcBef>
                <a:spcPts val="0"/>
              </a:spcBef>
              <a:defRPr sz="3400" spc="102"/>
            </a:lvl4pPr>
            <a:lvl5pPr algn="ctr">
              <a:lnSpc>
                <a:spcPct val="100000"/>
              </a:lnSpc>
              <a:spcBef>
                <a:spcPts val="0"/>
              </a:spcBef>
              <a:defRPr sz="3400" spc="102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3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正文级别 1</a:t>
            </a:r>
          </a:p>
          <a:p>
            <a:pPr lvl="1"/>
            <a:r>
              <a:rPr dirty="0"/>
              <a:t>正文级别 2</a:t>
            </a:r>
          </a:p>
          <a:p>
            <a:pPr lvl="2"/>
            <a:r>
              <a:rPr dirty="0"/>
              <a:t>正文级别 3</a:t>
            </a:r>
          </a:p>
          <a:p>
            <a:pPr lvl="3"/>
            <a:r>
              <a:rPr dirty="0"/>
              <a:t>正文级别 4</a:t>
            </a:r>
          </a:p>
          <a:p>
            <a:pPr lvl="4"/>
            <a:r>
              <a:rPr dirty="0"/>
              <a:t>正文级别 5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固定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687" y="6510304"/>
            <a:ext cx="15539390" cy="5762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687" y="3600450"/>
            <a:ext cx="6715090" cy="127906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24380951" cy="13714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24380951" cy="13714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734" y="5425557"/>
            <a:ext cx="8228571" cy="19047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0A743E8F-DE19-4172-8267-732E855D3B6A}" type="datetimeFigureOut">
              <a:rPr lang="zh-CN" altLang="en-US" smtClean="0"/>
              <a:t>2021/3/13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39FF1F9-858D-4FF1-84D3-7BE293DE42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0A743E8F-DE19-4172-8267-732E855D3B6A}" type="datetimeFigureOut">
              <a:rPr lang="zh-CN" altLang="en-US" smtClean="0"/>
              <a:t>2021/3/13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39FF1F9-858D-4FF1-84D3-7BE293DE42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0A743E8F-DE19-4172-8267-732E855D3B6A}" type="datetimeFigureOut">
              <a:rPr lang="zh-CN" altLang="en-US" smtClean="0"/>
              <a:t>2021/3/13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39FF1F9-858D-4FF1-84D3-7BE293DE42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0A743E8F-DE19-4172-8267-732E855D3B6A}" type="datetimeFigureOut">
              <a:rPr lang="zh-CN" altLang="en-US" smtClean="0"/>
              <a:t>2021/3/13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39FF1F9-858D-4FF1-84D3-7BE293DE42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8.emf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7.jpeg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7620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77575"/>
            <a:ext cx="21005800" cy="945553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rPr dirty="0"/>
              <a:t>正文级别 1</a:t>
            </a:r>
          </a:p>
          <a:p>
            <a:pPr lvl="1"/>
            <a:r>
              <a:rPr dirty="0"/>
              <a:t>正文级别 2</a:t>
            </a:r>
          </a:p>
          <a:p>
            <a:pPr lvl="2"/>
            <a:r>
              <a:rPr dirty="0"/>
              <a:t>正文级别 3</a:t>
            </a:r>
          </a:p>
          <a:p>
            <a:pPr lvl="3"/>
            <a:r>
              <a:rPr dirty="0"/>
              <a:t>正文级别 4</a:t>
            </a:r>
          </a:p>
          <a:p>
            <a:pPr lvl="4"/>
            <a:r>
              <a:rPr dirty="0"/>
              <a:t>正文级别 5</a:t>
            </a:r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defRPr sz="2400" spc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11456" y="415768"/>
            <a:ext cx="4718078" cy="898682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209" baseline="0">
          <a:ln>
            <a:noFill/>
          </a:ln>
          <a:solidFill>
            <a:srgbClr val="FFFFFF"/>
          </a:solidFill>
          <a:uFillTx/>
          <a:latin typeface="FZLanTingHeiS-L-GB" charset="-122"/>
          <a:ea typeface="FZLanTingHeiS-L-GB" charset="-122"/>
          <a:cs typeface="FZLanTingHeiS-L-GB" charset="-122"/>
          <a:sym typeface="Microsoft YaHei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209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209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209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209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209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209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209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1" i="0" u="none" strike="noStrike" cap="none" spc="209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9pPr>
    </p:titleStyle>
    <p:bodyStyle>
      <a:lvl1pPr marL="0" marR="0" indent="0" algn="l" defTabSz="825500" rtl="0" latinLnBrk="0">
        <a:lnSpc>
          <a:spcPct val="110000"/>
        </a:lnSpc>
        <a:spcBef>
          <a:spcPts val="5900"/>
        </a:spcBef>
        <a:spcAft>
          <a:spcPts val="0"/>
        </a:spcAft>
        <a:buClrTx/>
        <a:buSzTx/>
        <a:buFontTx/>
        <a:buNone/>
        <a:defRPr sz="3800" b="0" i="0" u="none" strike="noStrike" cap="none" spc="114" baseline="0">
          <a:ln>
            <a:noFill/>
          </a:ln>
          <a:solidFill>
            <a:srgbClr val="FFFFFF"/>
          </a:solidFill>
          <a:uFillTx/>
          <a:latin typeface="FZLanTingHeiS-M-GB" charset="-122"/>
          <a:ea typeface="FZLanTingHeiS-M-GB" charset="-122"/>
          <a:cs typeface="FZLanTingHeiS-M-GB" charset="-122"/>
          <a:sym typeface="Microsoft YaHei"/>
        </a:defRPr>
      </a:lvl1pPr>
      <a:lvl2pPr marL="0" marR="0" indent="0" algn="l" defTabSz="825500" rtl="0" latinLnBrk="0">
        <a:lnSpc>
          <a:spcPct val="110000"/>
        </a:lnSpc>
        <a:spcBef>
          <a:spcPts val="5900"/>
        </a:spcBef>
        <a:spcAft>
          <a:spcPts val="0"/>
        </a:spcAft>
        <a:buClrTx/>
        <a:buSzTx/>
        <a:buFontTx/>
        <a:buNone/>
        <a:defRPr sz="3800" b="0" i="0" u="none" strike="noStrike" cap="none" spc="114" baseline="0">
          <a:ln>
            <a:noFill/>
          </a:ln>
          <a:solidFill>
            <a:srgbClr val="FFFFFF"/>
          </a:solidFill>
          <a:uFillTx/>
          <a:latin typeface="FZLanTingHeiS-M-GB" charset="-122"/>
          <a:ea typeface="FZLanTingHeiS-M-GB" charset="-122"/>
          <a:cs typeface="FZLanTingHeiS-M-GB" charset="-122"/>
          <a:sym typeface="Microsoft YaHei"/>
        </a:defRPr>
      </a:lvl2pPr>
      <a:lvl3pPr marL="0" marR="0" indent="0" algn="l" defTabSz="825500" rtl="0" latinLnBrk="0">
        <a:lnSpc>
          <a:spcPct val="110000"/>
        </a:lnSpc>
        <a:spcBef>
          <a:spcPts val="5900"/>
        </a:spcBef>
        <a:spcAft>
          <a:spcPts val="0"/>
        </a:spcAft>
        <a:buClrTx/>
        <a:buSzTx/>
        <a:buFontTx/>
        <a:buNone/>
        <a:defRPr sz="3800" b="0" i="0" u="none" strike="noStrike" cap="none" spc="114" baseline="0">
          <a:ln>
            <a:noFill/>
          </a:ln>
          <a:solidFill>
            <a:srgbClr val="FFFFFF"/>
          </a:solidFill>
          <a:uFillTx/>
          <a:latin typeface="FZLanTingHeiS-M-GB" charset="-122"/>
          <a:ea typeface="FZLanTingHeiS-M-GB" charset="-122"/>
          <a:cs typeface="FZLanTingHeiS-M-GB" charset="-122"/>
          <a:sym typeface="Microsoft YaHei"/>
        </a:defRPr>
      </a:lvl3pPr>
      <a:lvl4pPr marL="0" marR="0" indent="0" algn="l" defTabSz="825500" rtl="0" latinLnBrk="0">
        <a:lnSpc>
          <a:spcPct val="110000"/>
        </a:lnSpc>
        <a:spcBef>
          <a:spcPts val="5900"/>
        </a:spcBef>
        <a:spcAft>
          <a:spcPts val="0"/>
        </a:spcAft>
        <a:buClrTx/>
        <a:buSzTx/>
        <a:buFontTx/>
        <a:buNone/>
        <a:defRPr sz="3800" b="0" i="0" u="none" strike="noStrike" cap="none" spc="114" baseline="0">
          <a:ln>
            <a:noFill/>
          </a:ln>
          <a:solidFill>
            <a:srgbClr val="FFFFFF"/>
          </a:solidFill>
          <a:uFillTx/>
          <a:latin typeface="FZLanTingHeiS-M-GB" charset="-122"/>
          <a:ea typeface="FZLanTingHeiS-M-GB" charset="-122"/>
          <a:cs typeface="FZLanTingHeiS-M-GB" charset="-122"/>
          <a:sym typeface="Microsoft YaHei"/>
        </a:defRPr>
      </a:lvl4pPr>
      <a:lvl5pPr marL="0" marR="0" indent="0" algn="l" defTabSz="825500" rtl="0" latinLnBrk="0">
        <a:lnSpc>
          <a:spcPct val="110000"/>
        </a:lnSpc>
        <a:spcBef>
          <a:spcPts val="5900"/>
        </a:spcBef>
        <a:spcAft>
          <a:spcPts val="0"/>
        </a:spcAft>
        <a:buClrTx/>
        <a:buSzTx/>
        <a:buFontTx/>
        <a:buNone/>
        <a:defRPr sz="3800" b="0" i="0" u="none" strike="noStrike" cap="none" spc="114" baseline="0">
          <a:ln>
            <a:noFill/>
          </a:ln>
          <a:solidFill>
            <a:srgbClr val="FFFFFF"/>
          </a:solidFill>
          <a:uFillTx/>
          <a:latin typeface="FZLanTingHeiS-M-GB" charset="-122"/>
          <a:ea typeface="FZLanTingHeiS-M-GB" charset="-122"/>
          <a:cs typeface="FZLanTingHeiS-M-GB" charset="-122"/>
          <a:sym typeface="Microsoft YaHei"/>
        </a:defRPr>
      </a:lvl5pPr>
      <a:lvl6pPr marL="0" marR="0" indent="0" algn="l" defTabSz="825500" rtl="0" latinLnBrk="0">
        <a:lnSpc>
          <a:spcPct val="110000"/>
        </a:lnSpc>
        <a:spcBef>
          <a:spcPts val="5900"/>
        </a:spcBef>
        <a:spcAft>
          <a:spcPts val="0"/>
        </a:spcAft>
        <a:buClrTx/>
        <a:buSzTx/>
        <a:buFontTx/>
        <a:buNone/>
        <a:defRPr sz="3800" b="0" i="0" u="none" strike="noStrike" cap="none" spc="114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6pPr>
      <a:lvl7pPr marL="0" marR="0" indent="0" algn="l" defTabSz="825500" rtl="0" latinLnBrk="0">
        <a:lnSpc>
          <a:spcPct val="110000"/>
        </a:lnSpc>
        <a:spcBef>
          <a:spcPts val="5900"/>
        </a:spcBef>
        <a:spcAft>
          <a:spcPts val="0"/>
        </a:spcAft>
        <a:buClrTx/>
        <a:buSzTx/>
        <a:buFontTx/>
        <a:buNone/>
        <a:defRPr sz="3800" b="0" i="0" u="none" strike="noStrike" cap="none" spc="114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7pPr>
      <a:lvl8pPr marL="0" marR="0" indent="0" algn="l" defTabSz="825500" rtl="0" latinLnBrk="0">
        <a:lnSpc>
          <a:spcPct val="110000"/>
        </a:lnSpc>
        <a:spcBef>
          <a:spcPts val="5900"/>
        </a:spcBef>
        <a:spcAft>
          <a:spcPts val="0"/>
        </a:spcAft>
        <a:buClrTx/>
        <a:buSzTx/>
        <a:buFontTx/>
        <a:buNone/>
        <a:defRPr sz="3800" b="0" i="0" u="none" strike="noStrike" cap="none" spc="114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8pPr>
      <a:lvl9pPr marL="0" marR="0" indent="0" algn="l" defTabSz="825500" rtl="0" latinLnBrk="0">
        <a:lnSpc>
          <a:spcPct val="110000"/>
        </a:lnSpc>
        <a:spcBef>
          <a:spcPts val="5900"/>
        </a:spcBef>
        <a:spcAft>
          <a:spcPts val="0"/>
        </a:spcAft>
        <a:buClrTx/>
        <a:buSzTx/>
        <a:buFontTx/>
        <a:buNone/>
        <a:defRPr sz="3800" b="0" i="0" u="none" strike="noStrike" cap="none" spc="114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Microsoft YaHei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5.png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pn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20.png"/><Relationship Id="rId9" Type="http://schemas.openxmlformats.org/officeDocument/2006/relationships/image" Target="../media/image1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F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这是居中标题"/>
          <p:cNvSpPr txBox="1"/>
          <p:nvPr/>
        </p:nvSpPr>
        <p:spPr>
          <a:xfrm>
            <a:off x="1689100" y="1533134"/>
            <a:ext cx="2100580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FZLanTingHeiS-L-GB" charset="-122"/>
                <a:ea typeface="FZLanTingHeiS-L-GB" charset="-122"/>
                <a:cs typeface="FZLanTingHeiS-L-GB" charset="-122"/>
                <a:sym typeface="Microsoft YaHei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9pPr>
          </a:lstStyle>
          <a:p>
            <a:pPr hangingPunct="1"/>
            <a:r>
              <a:rPr lang="zh-CN" altLang="en-US" dirty="0"/>
              <a:t>主要采用的模型</a:t>
            </a:r>
          </a:p>
        </p:txBody>
      </p:sp>
      <p:sp>
        <p:nvSpPr>
          <p:cNvPr id="6" name="这里是描述"/>
          <p:cNvSpPr txBox="1"/>
          <p:nvPr/>
        </p:nvSpPr>
        <p:spPr>
          <a:xfrm>
            <a:off x="10348471" y="9995532"/>
            <a:ext cx="1877758" cy="66781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3000"/>
              </a:spcBef>
              <a:defRPr sz="3600" b="1" spc="107"/>
            </a:lvl1pPr>
          </a:lstStyle>
          <a:p>
            <a:pPr marL="0" marR="0" lvl="0" indent="0" algn="l" defTabSz="825500" rtl="0" eaLnBrk="1" fontAlgn="auto" latinLnBrk="0" hangingPunct="0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0" cap="none" spc="10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Microsoft YaHei"/>
                <a:cs typeface="Times New Roman" pitchFamily="18" charset="0"/>
                <a:sym typeface="Microsoft YaHei"/>
              </a:rPr>
              <a:t>DCRN</a:t>
            </a:r>
            <a:r>
              <a:rPr kumimoji="0" lang="en-US" sz="3600" b="0" i="0" u="none" strike="noStrike" kern="0" cap="none" spc="107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Microsoft YaHei"/>
                <a:cs typeface="Times New Roman" pitchFamily="18" charset="0"/>
                <a:sym typeface="Microsoft YaHei"/>
              </a:rPr>
              <a:t>[2]</a:t>
            </a:r>
            <a:endParaRPr kumimoji="0" sz="3600" b="0" i="0" u="none" strike="noStrike" kern="0" cap="none" spc="107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Microsoft YaHei"/>
              <a:cs typeface="Times New Roman" pitchFamily="18" charset="0"/>
              <a:sym typeface="Microsoft YaHei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290" y="3028315"/>
            <a:ext cx="15876270" cy="657161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36026" y="12371985"/>
            <a:ext cx="21441948" cy="57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[2]</a:t>
            </a:r>
            <a:r>
              <a:rPr lang="zh-CN" altLang="en-US" sz="3200" b="0" dirty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Kim et al. “Semantic Sentence Matching with Densely-connected Recurrent and Co-attentive Information”,</a:t>
            </a:r>
            <a:r>
              <a:rPr lang="zh-CN" altLang="en-US" sz="3200" b="0" dirty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3200" b="0" dirty="0" err="1">
                <a:latin typeface="Times New Roman" pitchFamily="18" charset="0"/>
                <a:cs typeface="Times New Roman" pitchFamily="18" charset="0"/>
                <a:sym typeface="+mn-ea"/>
              </a:rPr>
              <a:t>arXiv</a:t>
            </a:r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 2018</a:t>
            </a:r>
            <a:endParaRPr lang="en-US" altLang="zh-CN" sz="32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675" y="10958195"/>
            <a:ext cx="5733415" cy="6667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463290" y="10989628"/>
            <a:ext cx="3212465" cy="5708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i="0" u="none" strike="noStrike" cap="none" spc="7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concat layer: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471026" y="11395684"/>
            <a:ext cx="214419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b="0" dirty="0">
                <a:latin typeface="Times New Roman" pitchFamily="18" charset="0"/>
                <a:cs typeface="Times New Roman" pitchFamily="18" charset="0"/>
              </a:rPr>
              <a:t>[3]</a:t>
            </a:r>
            <a:r>
              <a:rPr lang="zh-CN" altLang="en-US" sz="32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0" dirty="0" err="1">
                <a:latin typeface="Times New Roman" pitchFamily="18" charset="0"/>
                <a:cs typeface="Times New Roman" pitchFamily="18" charset="0"/>
                <a:sym typeface="+mn-ea"/>
              </a:rPr>
              <a:t>Joulin</a:t>
            </a:r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3200" b="0" dirty="0" err="1">
                <a:latin typeface="Times New Roman" pitchFamily="18" charset="0"/>
                <a:cs typeface="Times New Roman" pitchFamily="18" charset="0"/>
                <a:sym typeface="+mn-ea"/>
              </a:rPr>
              <a:t>etal</a:t>
            </a:r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. “Bag of Tricks for Efficient Text Classification”, </a:t>
            </a:r>
            <a:r>
              <a:rPr lang="en-US" altLang="zh-CN" sz="3200" b="0" dirty="0" err="1">
                <a:latin typeface="Times New Roman" pitchFamily="18" charset="0"/>
                <a:cs typeface="Times New Roman" pitchFamily="18" charset="0"/>
                <a:sym typeface="+mn-ea"/>
              </a:rPr>
              <a:t>arXiv</a:t>
            </a:r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 2016</a:t>
            </a:r>
            <a:endParaRPr lang="en-US" altLang="zh-CN" sz="32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89100" y="2727352"/>
            <a:ext cx="10721817" cy="779700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571500" indent="-571500" algn="l">
              <a:lnSpc>
                <a:spcPct val="250000"/>
              </a:lnSpc>
              <a:buFont typeface="Wingdings" pitchFamily="2" charset="2"/>
              <a:buChar char="u"/>
            </a:pPr>
            <a:r>
              <a:rPr lang="zh-CN" altLang="en-US" sz="4000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分词和词性标注：平台分词组件</a:t>
            </a:r>
          </a:p>
          <a:p>
            <a:pPr marL="571500" indent="-571500" algn="l">
              <a:lnSpc>
                <a:spcPct val="250000"/>
              </a:lnSpc>
              <a:buFont typeface="Wingdings" pitchFamily="2" charset="2"/>
              <a:buChar char="u"/>
            </a:pPr>
            <a:r>
              <a:rPr lang="zh-CN" altLang="en-US" sz="4000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词向量训练：平台</a:t>
            </a:r>
            <a:r>
              <a:rPr lang="en-US" altLang="zh-CN" sz="4000" b="0" spc="75" dirty="0" err="1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FastText</a:t>
            </a:r>
            <a:r>
              <a:rPr lang="en-US" altLang="zh-CN" sz="4000" b="0" spc="75" baseline="30000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[3]</a:t>
            </a:r>
            <a:r>
              <a:rPr lang="zh-CN" altLang="en-US" sz="4000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组件</a:t>
            </a:r>
            <a:endParaRPr lang="zh-CN" altLang="en-US" sz="4000" b="0" spc="75" dirty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  <a:sym typeface="Microsoft YaHei"/>
            </a:endParaRPr>
          </a:p>
          <a:p>
            <a:pPr marL="571500" marR="0" indent="-571500" algn="l" defTabSz="825500" rtl="0" ea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</a:pP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过滤词频小于</a:t>
            </a:r>
            <a:r>
              <a:rPr kumimoji="0" lang="en-US" altLang="zh-CN" sz="4000" b="0" i="0" u="none" strike="noStrike" cap="none" spc="75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5</a:t>
            </a: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的词（分词数量见图</a:t>
            </a:r>
            <a:r>
              <a:rPr kumimoji="0" lang="en-US" altLang="zh-CN" sz="4000" b="0" i="0" u="none" strike="noStrike" cap="none" spc="75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2</a:t>
            </a: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） </a:t>
            </a:r>
          </a:p>
          <a:p>
            <a:pPr lvl="1" indent="0" algn="l">
              <a:lnSpc>
                <a:spcPct val="250000"/>
              </a:lnSpc>
            </a:pPr>
            <a:r>
              <a:rPr kumimoji="0" lang="en-US" altLang="zh-CN" sz="4000" b="0" i="0" u="none" strike="noStrike" cap="none" spc="75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	- </a:t>
            </a:r>
            <a:r>
              <a:rPr lang="zh-CN" altLang="en-US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训练词向量时，</a:t>
            </a: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大部分词</a:t>
            </a:r>
            <a:r>
              <a:rPr lang="zh-CN" altLang="en-US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被</a:t>
            </a: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直接过滤</a:t>
            </a:r>
            <a:endParaRPr kumimoji="0" lang="zh-CN" altLang="en-US" sz="4000" b="0" i="0" u="none" strike="noStrike" cap="none" spc="75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Times New Roman" pitchFamily="18" charset="0"/>
              <a:ea typeface="+mn-ea"/>
              <a:cs typeface="Times New Roman" pitchFamily="18" charset="0"/>
              <a:sym typeface="Microsoft YaHei"/>
            </a:endParaRPr>
          </a:p>
          <a:p>
            <a:pPr algn="l">
              <a:lnSpc>
                <a:spcPct val="250000"/>
              </a:lnSpc>
            </a:pPr>
            <a:r>
              <a:rPr kumimoji="0" lang="en-US" altLang="zh-CN" sz="4000" b="0" i="0" u="none" strike="noStrike" cap="none" spc="75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	- </a:t>
            </a:r>
            <a:r>
              <a:rPr lang="zh-CN" altLang="en-US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训练字向量时</a:t>
            </a:r>
            <a:r>
              <a:rPr lang="zh-CN" altLang="en-US" sz="4000" b="0" spc="75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Microsoft YaHei"/>
              </a:rPr>
              <a:t>，</a:t>
            </a: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大部分字被保留</a:t>
            </a:r>
          </a:p>
        </p:txBody>
      </p:sp>
      <p:pic>
        <p:nvPicPr>
          <p:cNvPr id="10" name="图片 9" descr="s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2859" y="3486905"/>
            <a:ext cx="8369447" cy="6277900"/>
          </a:xfrm>
          <a:prstGeom prst="rect">
            <a:avLst/>
          </a:prstGeom>
        </p:spPr>
      </p:pic>
      <p:sp>
        <p:nvSpPr>
          <p:cNvPr id="7" name="这是居中标题"/>
          <p:cNvSpPr txBox="1"/>
          <p:nvPr/>
        </p:nvSpPr>
        <p:spPr>
          <a:xfrm>
            <a:off x="1689100" y="1533134"/>
            <a:ext cx="2100580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FZLanTingHeiS-L-GB" charset="-122"/>
                <a:ea typeface="FZLanTingHeiS-L-GB" charset="-122"/>
                <a:cs typeface="FZLanTingHeiS-L-GB" charset="-122"/>
                <a:sym typeface="Microsoft YaHei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9pPr>
          </a:lstStyle>
          <a:p>
            <a:pPr hangingPunct="1"/>
            <a:r>
              <a:rPr lang="zh-CN" altLang="en-US" dirty="0"/>
              <a:t>预处理和词向量训练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565013" y="9923117"/>
            <a:ext cx="10347961" cy="1118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0" spc="75" dirty="0">
                <a:latin typeface="+mn-lt"/>
                <a:ea typeface="+mn-ea"/>
                <a:cs typeface="+mn-cs"/>
                <a:sym typeface="Microsoft YaHei"/>
              </a:rPr>
              <a:t>图</a:t>
            </a:r>
            <a:r>
              <a:rPr lang="en-US" altLang="zh-CN" b="0" spc="75" dirty="0">
                <a:latin typeface="+mn-lt"/>
                <a:ea typeface="+mn-ea"/>
                <a:cs typeface="+mn-cs"/>
                <a:sym typeface="Microsoft YaHei"/>
              </a:rPr>
              <a:t>2</a:t>
            </a:r>
            <a:r>
              <a:rPr lang="zh-CN" altLang="en-US" b="0" spc="75" dirty="0">
                <a:latin typeface="+mn-lt"/>
                <a:ea typeface="+mn-ea"/>
                <a:cs typeface="+mn-cs"/>
                <a:sym typeface="Microsoft YaHei"/>
              </a:rPr>
              <a:t>：当粒度分别为字和词时，两种</a:t>
            </a:r>
            <a:endParaRPr lang="en-US" altLang="zh-CN" b="0" spc="75" dirty="0">
              <a:latin typeface="+mn-lt"/>
              <a:ea typeface="+mn-ea"/>
              <a:cs typeface="+mn-cs"/>
              <a:sym typeface="Microsoft YaHei"/>
            </a:endParaRPr>
          </a:p>
          <a:p>
            <a:pPr marL="0" marR="0" indent="0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0" spc="75" dirty="0">
                <a:latin typeface="+mn-lt"/>
                <a:ea typeface="+mn-ea"/>
                <a:cs typeface="+mn-cs"/>
                <a:sym typeface="Microsoft YaHei"/>
              </a:rPr>
              <a:t>截断最小词频下的分词数量</a:t>
            </a:r>
            <a:endParaRPr kumimoji="0" lang="zh-CN" altLang="en-US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403898" y="5238436"/>
          <a:ext cx="9291002" cy="31908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19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1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77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dirty="0">
                          <a:sym typeface="+mn-ea"/>
                        </a:rPr>
                        <a:t>模型</a:t>
                      </a:r>
                      <a:r>
                        <a:rPr lang="en-US" altLang="zh-CN" sz="4000" dirty="0">
                          <a:sym typeface="+mn-ea"/>
                        </a:rPr>
                        <a:t>(</a:t>
                      </a:r>
                      <a:r>
                        <a:rPr kumimoji="0" lang="en-US" altLang="zh-CN" sz="4000" u="none" strike="noStrike" cap="none" spc="75" normalizeH="0" baseline="0" dirty="0">
                          <a:ln>
                            <a:noFill/>
                          </a:ln>
                          <a:effectLst/>
                          <a:uFillTx/>
                          <a:sym typeface="+mn-ea"/>
                        </a:rPr>
                        <a:t>ESIM</a:t>
                      </a:r>
                      <a:r>
                        <a:rPr lang="en-US" altLang="zh-CN" sz="4000" dirty="0">
                          <a:sym typeface="+mn-ea"/>
                        </a:rPr>
                        <a:t>)</a:t>
                      </a:r>
                      <a:endParaRPr lang="en-US" altLang="zh-CN" sz="4000" dirty="0">
                        <a:latin typeface="微软雅黑" pitchFamily="34" charset="-122"/>
                        <a:ea typeface="微软雅黑" pitchFamily="34" charset="-122"/>
                        <a:cs typeface="Arial Unicode MS" panose="020B0604020202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dirty="0"/>
                        <a:t>F1</a:t>
                      </a:r>
                      <a:r>
                        <a:rPr lang="en-US" altLang="zh-CN" sz="4000" baseline="0" dirty="0"/>
                        <a:t> </a:t>
                      </a:r>
                      <a:r>
                        <a:rPr lang="en-US" altLang="zh-CN" sz="4000" dirty="0"/>
                        <a:t>Score</a:t>
                      </a:r>
                      <a:endParaRPr lang="en-US" altLang="zh-CN" sz="4000" i="0" dirty="0">
                        <a:latin typeface="微软雅黑" pitchFamily="34" charset="-122"/>
                        <a:ea typeface="微软雅黑" pitchFamily="34" charset="-122"/>
                        <a:cs typeface="Arial Unicode MS" panose="020B0604020202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7719"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4000" u="none" strike="noStrike" cap="none" spc="0" baseline="0" dirty="0">
                          <a:ln>
                            <a:noFill/>
                          </a:ln>
                          <a:uFillTx/>
                          <a:sym typeface="Helvetica Neue Light"/>
                        </a:rPr>
                        <a:t>词粒度表示</a:t>
                      </a:r>
                      <a:endParaRPr lang="zh-CN" altLang="en-US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4000" u="none" strike="noStrike" cap="none" spc="0" baseline="0" dirty="0">
                          <a:ln>
                            <a:noFill/>
                          </a:ln>
                          <a:uFillTx/>
                          <a:sym typeface="Helvetica Neue Light"/>
                        </a:rPr>
                        <a:t>70.82</a:t>
                      </a:r>
                      <a:endParaRPr lang="en-US" altLang="zh-CN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7719"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4000" u="none" strike="noStrike" cap="none" spc="0" baseline="0" dirty="0">
                          <a:ln>
                            <a:noFill/>
                          </a:ln>
                          <a:uFillTx/>
                          <a:sym typeface="Helvetica Neue Light"/>
                        </a:rPr>
                        <a:t>字粒度</a:t>
                      </a:r>
                      <a:r>
                        <a:rPr lang="zh-CN" altLang="en-US" sz="4000" u="none" strike="noStrike" cap="none" spc="0" baseline="0" dirty="0">
                          <a:ln>
                            <a:noFill/>
                          </a:ln>
                          <a:uFillTx/>
                          <a:sym typeface="+mn-ea"/>
                        </a:rPr>
                        <a:t>表示</a:t>
                      </a:r>
                      <a:endParaRPr lang="zh-CN" altLang="en-US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4000" u="none" strike="noStrike" cap="none" spc="0" baseline="0" dirty="0">
                          <a:ln>
                            <a:noFill/>
                          </a:ln>
                          <a:uFillTx/>
                          <a:sym typeface="Helvetica Neue Light"/>
                        </a:rPr>
                        <a:t>70.95</a:t>
                      </a:r>
                      <a:endParaRPr lang="en-US" altLang="zh-CN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7719">
                <a:tc>
                  <a:txBody>
                    <a:bodyPr/>
                    <a:lstStyle/>
                    <a:p>
                      <a:pPr marL="0" marR="0" indent="0" algn="ctr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4000" u="none" strike="noStrike" cap="none" spc="0" baseline="0" dirty="0">
                          <a:ln>
                            <a:noFill/>
                          </a:ln>
                          <a:uFillTx/>
                          <a:sym typeface="Helvetica Neue Light"/>
                        </a:rPr>
                        <a:t>拼接字和词粒度表示</a:t>
                      </a:r>
                      <a:endParaRPr lang="zh-CN" altLang="en-US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4000" u="none" strike="noStrike" cap="none" spc="0" baseline="0" dirty="0">
                          <a:ln>
                            <a:noFill/>
                          </a:ln>
                          <a:uFillTx/>
                          <a:sym typeface="Helvetica Neue Light"/>
                        </a:rPr>
                        <a:t>71.21</a:t>
                      </a:r>
                      <a:endParaRPr lang="en-US" altLang="zh-CN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这是居中标题"/>
          <p:cNvSpPr txBox="1"/>
          <p:nvPr/>
        </p:nvSpPr>
        <p:spPr>
          <a:xfrm>
            <a:off x="1689100" y="1533134"/>
            <a:ext cx="2100580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FZLanTingHeiS-L-GB" charset="-122"/>
                <a:ea typeface="FZLanTingHeiS-L-GB" charset="-122"/>
                <a:cs typeface="FZLanTingHeiS-L-GB" charset="-122"/>
                <a:sym typeface="Microsoft YaHei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9pPr>
          </a:lstStyle>
          <a:p>
            <a:pPr hangingPunct="1"/>
            <a:r>
              <a:rPr lang="zh-CN" altLang="en-US" dirty="0"/>
              <a:t>拼接字粒度表示和词粒度表示</a:t>
            </a:r>
            <a:r>
              <a:rPr lang="en-US" altLang="zh-CN" baseline="30000" dirty="0"/>
              <a:t>[4][5]</a:t>
            </a:r>
            <a:endParaRPr lang="zh-CN" altLang="en-US" baseline="30000" dirty="0"/>
          </a:p>
        </p:txBody>
      </p:sp>
      <p:sp>
        <p:nvSpPr>
          <p:cNvPr id="10" name="矩形 9"/>
          <p:cNvSpPr/>
          <p:nvPr/>
        </p:nvSpPr>
        <p:spPr>
          <a:xfrm>
            <a:off x="1061744" y="11256646"/>
            <a:ext cx="222605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[4]</a:t>
            </a:r>
            <a:r>
              <a:rPr lang="zh-CN" altLang="en-US" sz="3200" b="0" dirty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Li et al. “Enhancing Sentence Relation Modeling with Auxiliary Character-level Embedding”,</a:t>
            </a:r>
            <a:r>
              <a:rPr lang="zh-CN" altLang="en-US" sz="3200" b="0" dirty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3200" b="0" dirty="0" err="1">
                <a:latin typeface="Times New Roman" pitchFamily="18" charset="0"/>
                <a:cs typeface="Times New Roman" pitchFamily="18" charset="0"/>
                <a:sym typeface="+mn-ea"/>
              </a:rPr>
              <a:t>arXiv</a:t>
            </a:r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 2016</a:t>
            </a:r>
          </a:p>
          <a:p>
            <a:pPr algn="l"/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[5] Liang et al. “Combining Word-Level and Character-Level Representations for Relation Classification of Informal Text”,</a:t>
            </a:r>
            <a:r>
              <a:rPr lang="zh-CN" altLang="en-US" sz="3200" b="0" dirty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 ACL2017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095999" y="10244111"/>
            <a:ext cx="4585971" cy="6104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0" spc="75" dirty="0">
                <a:latin typeface="+mn-lt"/>
                <a:ea typeface="+mn-ea"/>
                <a:cs typeface="+mn-cs"/>
                <a:sym typeface="Microsoft YaHei"/>
              </a:rPr>
              <a:t>图</a:t>
            </a:r>
            <a:r>
              <a:rPr lang="en-US" altLang="zh-CN" b="0" spc="75" dirty="0">
                <a:latin typeface="+mn-lt"/>
                <a:ea typeface="+mn-ea"/>
                <a:cs typeface="+mn-cs"/>
                <a:sym typeface="Microsoft YaHei"/>
              </a:rPr>
              <a:t>3</a:t>
            </a:r>
            <a:r>
              <a:rPr lang="zh-CN" altLang="en-US" b="0" spc="75" dirty="0">
                <a:latin typeface="+mn-lt"/>
                <a:ea typeface="+mn-ea"/>
                <a:cs typeface="+mn-cs"/>
                <a:sym typeface="Microsoft YaHei"/>
              </a:rPr>
              <a:t>：拼接方法的示意图</a:t>
            </a:r>
            <a:endParaRPr kumimoji="0" lang="zh-CN" altLang="en-US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174787" y="4426957"/>
            <a:ext cx="7749223" cy="6104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b="0" spc="75" dirty="0">
                <a:latin typeface="+mn-lt"/>
                <a:ea typeface="+mn-ea"/>
                <a:cs typeface="+mn-cs"/>
                <a:sym typeface="Microsoft YaHei"/>
              </a:rPr>
              <a:t>表</a:t>
            </a:r>
            <a:r>
              <a:rPr lang="en-US" altLang="zh-CN" b="0" spc="75" dirty="0">
                <a:latin typeface="+mn-lt"/>
                <a:ea typeface="+mn-ea"/>
                <a:cs typeface="+mn-cs"/>
                <a:sym typeface="Microsoft YaHei"/>
              </a:rPr>
              <a:t>2</a:t>
            </a:r>
            <a:r>
              <a:rPr lang="zh-CN" altLang="en-US" b="0" spc="75" dirty="0">
                <a:latin typeface="+mn-lt"/>
                <a:ea typeface="+mn-ea"/>
                <a:cs typeface="+mn-cs"/>
                <a:sym typeface="Microsoft YaHei"/>
              </a:rPr>
              <a:t>：</a:t>
            </a:r>
            <a:r>
              <a:rPr lang="en-US" altLang="zh-CN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ESIM</a:t>
            </a:r>
            <a:r>
              <a:rPr lang="zh-CN" altLang="en-US" b="0" spc="75" dirty="0">
                <a:latin typeface="+mn-lt"/>
                <a:ea typeface="+mn-ea"/>
                <a:cs typeface="+mn-cs"/>
                <a:sym typeface="Microsoft YaHei"/>
              </a:rPr>
              <a:t>使用该拼接方法前后的</a:t>
            </a:r>
            <a:r>
              <a:rPr lang="en-US" altLang="zh-CN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F1</a:t>
            </a:r>
            <a:r>
              <a:rPr lang="zh-CN" altLang="en-US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分数</a:t>
            </a:r>
            <a:endParaRPr kumimoji="0" lang="zh-CN" altLang="en-US" b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pic>
        <p:nvPicPr>
          <p:cNvPr id="5" name="图片 4" descr="未命名文件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285" y="3608705"/>
            <a:ext cx="5523865" cy="64763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构成词的字数出现次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902" y="3251200"/>
            <a:ext cx="9377680" cy="70332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794306" y="10511636"/>
            <a:ext cx="8230871" cy="6104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0" spc="75" dirty="0">
                <a:latin typeface="+mn-lt"/>
                <a:ea typeface="+mn-ea"/>
                <a:cs typeface="+mn-cs"/>
                <a:sym typeface="Microsoft YaHei"/>
              </a:rPr>
              <a:t>图</a:t>
            </a:r>
            <a:r>
              <a:rPr lang="en-US" altLang="zh-CN" b="0" spc="75" dirty="0">
                <a:latin typeface="+mn-lt"/>
                <a:ea typeface="+mn-ea"/>
                <a:cs typeface="+mn-cs"/>
                <a:sym typeface="Microsoft YaHei"/>
              </a:rPr>
              <a:t>4</a:t>
            </a:r>
            <a:r>
              <a:rPr lang="zh-CN" altLang="en-US" b="0" spc="75" dirty="0">
                <a:latin typeface="+mn-lt"/>
                <a:ea typeface="+mn-ea"/>
                <a:cs typeface="+mn-cs"/>
                <a:sym typeface="Microsoft YaHei"/>
              </a:rPr>
              <a:t>：统计发现大部分词的构成小于等于</a:t>
            </a:r>
            <a:r>
              <a:rPr lang="en-US" altLang="zh-CN" b="0" spc="75" dirty="0">
                <a:latin typeface="+mn-lt"/>
                <a:ea typeface="+mn-ea"/>
                <a:cs typeface="+mn-cs"/>
                <a:sym typeface="Microsoft YaHei"/>
              </a:rPr>
              <a:t>3</a:t>
            </a:r>
            <a:r>
              <a:rPr lang="zh-CN" altLang="en-US" b="0" spc="75" dirty="0">
                <a:latin typeface="+mn-lt"/>
                <a:ea typeface="+mn-ea"/>
                <a:cs typeface="+mn-cs"/>
                <a:sym typeface="Microsoft YaHei"/>
              </a:rPr>
              <a:t>个字</a:t>
            </a:r>
          </a:p>
        </p:txBody>
      </p:sp>
      <p:sp>
        <p:nvSpPr>
          <p:cNvPr id="30" name="这是居中标题"/>
          <p:cNvSpPr txBox="1"/>
          <p:nvPr/>
        </p:nvSpPr>
        <p:spPr>
          <a:xfrm>
            <a:off x="1689100" y="1533134"/>
            <a:ext cx="2100580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FZLanTingHeiS-L-GB" charset="-122"/>
                <a:ea typeface="FZLanTingHeiS-L-GB" charset="-122"/>
                <a:cs typeface="FZLanTingHeiS-L-GB" charset="-122"/>
                <a:sym typeface="Microsoft YaHei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7200" spc="75" dirty="0">
                <a:solidFill>
                  <a:schemeClr val="tx1"/>
                </a:solidFill>
              </a:rPr>
              <a:t>基于字的卷积获得词向量（</a:t>
            </a:r>
            <a:r>
              <a:rPr lang="en-US" altLang="zh-CN" sz="7200" spc="75" dirty="0">
                <a:solidFill>
                  <a:schemeClr val="tx1"/>
                </a:solidFill>
              </a:rPr>
              <a:t>1</a:t>
            </a:r>
            <a:r>
              <a:rPr lang="zh-CN" altLang="en-US" sz="7200" spc="75" dirty="0">
                <a:solidFill>
                  <a:schemeClr val="tx1"/>
                </a:solidFill>
              </a:rPr>
              <a:t>）</a:t>
            </a:r>
            <a:endParaRPr lang="en-US" altLang="zh-CN" sz="7200" spc="75" baseline="30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这是居中标题"/>
          <p:cNvSpPr txBox="1"/>
          <p:nvPr/>
        </p:nvSpPr>
        <p:spPr>
          <a:xfrm>
            <a:off x="1689100" y="1533134"/>
            <a:ext cx="2100580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FZLanTingHeiS-L-GB" charset="-122"/>
                <a:ea typeface="FZLanTingHeiS-L-GB" charset="-122"/>
                <a:cs typeface="FZLanTingHeiS-L-GB" charset="-122"/>
                <a:sym typeface="Microsoft YaHei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7200" spc="75" dirty="0">
                <a:solidFill>
                  <a:schemeClr val="tx1"/>
                </a:solidFill>
              </a:rPr>
              <a:t>基于字的卷积获得词向量（</a:t>
            </a:r>
            <a:r>
              <a:rPr lang="en-US" altLang="zh-CN" sz="7200" spc="75" dirty="0">
                <a:solidFill>
                  <a:schemeClr val="tx1"/>
                </a:solidFill>
              </a:rPr>
              <a:t>2</a:t>
            </a:r>
            <a:r>
              <a:rPr lang="zh-CN" altLang="en-US" sz="7200" spc="75" dirty="0">
                <a:solidFill>
                  <a:schemeClr val="tx1"/>
                </a:solidFill>
              </a:rPr>
              <a:t>）</a:t>
            </a:r>
            <a:r>
              <a:rPr lang="en-US" altLang="zh-CN" sz="7200" spc="75" baseline="30000" dirty="0">
                <a:solidFill>
                  <a:schemeClr val="tx1"/>
                </a:solidFill>
              </a:rPr>
              <a:t> [6]</a:t>
            </a:r>
            <a:endParaRPr lang="en-US" altLang="zh-CN" sz="7200" spc="75" dirty="0">
              <a:solidFill>
                <a:schemeClr val="tx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33499" y="3278505"/>
            <a:ext cx="11633835" cy="7167880"/>
            <a:chOff x="1790700" y="2891155"/>
            <a:chExt cx="11633835" cy="7167880"/>
          </a:xfrm>
        </p:grpSpPr>
        <p:sp>
          <p:nvSpPr>
            <p:cNvPr id="34" name="文本框 33"/>
            <p:cNvSpPr txBox="1"/>
            <p:nvPr/>
          </p:nvSpPr>
          <p:spPr>
            <a:xfrm>
              <a:off x="1790700" y="2891155"/>
              <a:ext cx="636270" cy="615251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wordArtVertRtl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500" b="0" i="0" u="none" strike="noStrike" cap="none" spc="75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YaHei"/>
                </a:rPr>
                <a:t>代付 运费险 怎么 理赔</a:t>
              </a: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6005" y="4478655"/>
              <a:ext cx="3717925" cy="1592580"/>
            </a:xfrm>
            <a:prstGeom prst="rect">
              <a:avLst/>
            </a:prstGeom>
          </p:spPr>
        </p:pic>
        <p:cxnSp>
          <p:nvCxnSpPr>
            <p:cNvPr id="36" name="直接箭头连接符 35"/>
            <p:cNvCxnSpPr/>
            <p:nvPr/>
          </p:nvCxnSpPr>
          <p:spPr>
            <a:xfrm>
              <a:off x="2397760" y="4705350"/>
              <a:ext cx="1136650" cy="0"/>
            </a:xfrm>
            <a:prstGeom prst="straightConnector1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直接箭头连接符 36"/>
            <p:cNvCxnSpPr/>
            <p:nvPr/>
          </p:nvCxnSpPr>
          <p:spPr>
            <a:xfrm>
              <a:off x="2397760" y="5245100"/>
              <a:ext cx="1136650" cy="0"/>
            </a:xfrm>
            <a:prstGeom prst="straightConnector1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8" name="直接箭头连接符 37"/>
            <p:cNvCxnSpPr/>
            <p:nvPr/>
          </p:nvCxnSpPr>
          <p:spPr>
            <a:xfrm>
              <a:off x="2397760" y="5737225"/>
              <a:ext cx="1136650" cy="0"/>
            </a:xfrm>
            <a:prstGeom prst="straightConnector1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6995" y="4916805"/>
              <a:ext cx="4447540" cy="657225"/>
            </a:xfrm>
            <a:prstGeom prst="rect">
              <a:avLst/>
            </a:prstGeom>
          </p:spPr>
        </p:pic>
        <p:cxnSp>
          <p:nvCxnSpPr>
            <p:cNvPr id="40" name="直接箭头连接符 39"/>
            <p:cNvCxnSpPr/>
            <p:nvPr/>
          </p:nvCxnSpPr>
          <p:spPr>
            <a:xfrm>
              <a:off x="7291070" y="4490085"/>
              <a:ext cx="1685925" cy="458470"/>
            </a:xfrm>
            <a:prstGeom prst="straightConnector1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直接箭头连接符 40"/>
            <p:cNvCxnSpPr/>
            <p:nvPr/>
          </p:nvCxnSpPr>
          <p:spPr>
            <a:xfrm flipV="1">
              <a:off x="7324090" y="5574030"/>
              <a:ext cx="1652905" cy="499110"/>
            </a:xfrm>
            <a:prstGeom prst="straightConnector1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96005" y="6483350"/>
              <a:ext cx="3717925" cy="1592580"/>
            </a:xfrm>
            <a:prstGeom prst="rect">
              <a:avLst/>
            </a:prstGeom>
          </p:spPr>
        </p:pic>
        <p:cxnSp>
          <p:nvCxnSpPr>
            <p:cNvPr id="43" name="直接箭头连接符 42"/>
            <p:cNvCxnSpPr/>
            <p:nvPr/>
          </p:nvCxnSpPr>
          <p:spPr>
            <a:xfrm>
              <a:off x="2397760" y="6710045"/>
              <a:ext cx="1136650" cy="0"/>
            </a:xfrm>
            <a:prstGeom prst="straightConnector1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" name="直接箭头连接符 43"/>
            <p:cNvCxnSpPr/>
            <p:nvPr/>
          </p:nvCxnSpPr>
          <p:spPr>
            <a:xfrm>
              <a:off x="2397760" y="7249795"/>
              <a:ext cx="1136650" cy="0"/>
            </a:xfrm>
            <a:prstGeom prst="straightConnector1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6995" y="6921500"/>
              <a:ext cx="4447540" cy="657225"/>
            </a:xfrm>
            <a:prstGeom prst="rect">
              <a:avLst/>
            </a:prstGeom>
          </p:spPr>
        </p:pic>
        <p:cxnSp>
          <p:nvCxnSpPr>
            <p:cNvPr id="46" name="直接箭头连接符 45"/>
            <p:cNvCxnSpPr/>
            <p:nvPr/>
          </p:nvCxnSpPr>
          <p:spPr>
            <a:xfrm>
              <a:off x="7291070" y="6494780"/>
              <a:ext cx="1685925" cy="458470"/>
            </a:xfrm>
            <a:prstGeom prst="straightConnector1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直接箭头连接符 46"/>
            <p:cNvCxnSpPr/>
            <p:nvPr/>
          </p:nvCxnSpPr>
          <p:spPr>
            <a:xfrm flipV="1">
              <a:off x="7324090" y="7578725"/>
              <a:ext cx="1652905" cy="499110"/>
            </a:xfrm>
            <a:prstGeom prst="straightConnector1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8" name="文本框 47"/>
            <p:cNvSpPr txBox="1"/>
            <p:nvPr/>
          </p:nvSpPr>
          <p:spPr>
            <a:xfrm>
              <a:off x="4615180" y="9488170"/>
              <a:ext cx="1261110" cy="57086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0" i="0" u="none" strike="noStrike" cap="none" spc="75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YaHei"/>
                </a:rPr>
                <a:t>字向量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7621270" y="9488170"/>
              <a:ext cx="880745" cy="57086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0" i="0" u="none" strike="noStrike" cap="none" spc="75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YaHei"/>
                </a:rPr>
                <a:t>卷积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0298430" y="9471978"/>
              <a:ext cx="1704975" cy="57086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0" i="0" u="none" strike="noStrike" cap="none" spc="75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YaHei"/>
                </a:rPr>
                <a:t>词向量</a:t>
              </a:r>
            </a:p>
          </p:txBody>
        </p:sp>
        <p:cxnSp>
          <p:nvCxnSpPr>
            <p:cNvPr id="51" name="直接箭头连接符 50"/>
            <p:cNvCxnSpPr>
              <a:stCxn id="48" idx="3"/>
              <a:endCxn id="49" idx="1"/>
            </p:cNvCxnSpPr>
            <p:nvPr/>
          </p:nvCxnSpPr>
          <p:spPr>
            <a:xfrm>
              <a:off x="5876290" y="9773920"/>
              <a:ext cx="1744980" cy="0"/>
            </a:xfrm>
            <a:prstGeom prst="straightConnector1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直接箭头连接符 51"/>
            <p:cNvCxnSpPr/>
            <p:nvPr/>
          </p:nvCxnSpPr>
          <p:spPr>
            <a:xfrm>
              <a:off x="8495665" y="9758045"/>
              <a:ext cx="1744980" cy="0"/>
            </a:xfrm>
            <a:prstGeom prst="straightConnector1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53" name="矩形 52"/>
          <p:cNvSpPr/>
          <p:nvPr/>
        </p:nvSpPr>
        <p:spPr>
          <a:xfrm>
            <a:off x="1218906" y="11956740"/>
            <a:ext cx="222605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[6]</a:t>
            </a:r>
            <a:r>
              <a:rPr lang="zh-CN" altLang="en-US" sz="3200" b="0" dirty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Kim et al. “Character-Aware Neural Language Models”,</a:t>
            </a:r>
            <a:r>
              <a:rPr lang="zh-CN" altLang="en-US" sz="3200" b="0" dirty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AAAI 2016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672486" y="10720841"/>
            <a:ext cx="6386040" cy="6104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b="0" spc="75" dirty="0">
                <a:latin typeface="+mn-lt"/>
                <a:ea typeface="+mn-ea"/>
                <a:cs typeface="+mn-cs"/>
                <a:sym typeface="Microsoft YaHei"/>
              </a:rPr>
              <a:t>图</a:t>
            </a:r>
            <a:r>
              <a:rPr lang="en-US" altLang="zh-CN" b="0" spc="75" dirty="0">
                <a:latin typeface="+mn-lt"/>
                <a:ea typeface="+mn-ea"/>
                <a:cs typeface="+mn-cs"/>
                <a:sym typeface="Microsoft YaHei"/>
              </a:rPr>
              <a:t>5</a:t>
            </a:r>
            <a:r>
              <a:rPr lang="zh-CN" altLang="en-US" b="0" spc="75" dirty="0">
                <a:latin typeface="+mn-lt"/>
                <a:ea typeface="+mn-ea"/>
                <a:cs typeface="+mn-cs"/>
                <a:sym typeface="Microsoft YaHei"/>
              </a:rPr>
              <a:t>：</a:t>
            </a:r>
            <a:r>
              <a:rPr lang="zh-CN" altLang="en-US" b="0" spc="75" dirty="0">
                <a:latin typeface="+mn-lt"/>
                <a:ea typeface="+mn-ea"/>
                <a:cs typeface="+mn-cs"/>
              </a:rPr>
              <a:t>卷积获得词向量方法的示意图</a:t>
            </a:r>
            <a:endParaRPr lang="zh-CN" altLang="en-US" b="0" spc="75" dirty="0"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4815978" y="5239389"/>
            <a:ext cx="7749223" cy="6104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b="0" spc="75" dirty="0">
                <a:latin typeface="+mn-lt"/>
                <a:ea typeface="+mn-ea"/>
                <a:cs typeface="+mn-cs"/>
                <a:sym typeface="Microsoft YaHei"/>
              </a:rPr>
              <a:t>表</a:t>
            </a:r>
            <a:r>
              <a:rPr lang="en-US" altLang="zh-CN" b="0" spc="75" dirty="0">
                <a:latin typeface="+mn-lt"/>
                <a:ea typeface="+mn-ea"/>
                <a:cs typeface="+mn-cs"/>
                <a:sym typeface="Microsoft YaHei"/>
              </a:rPr>
              <a:t>3</a:t>
            </a:r>
            <a:r>
              <a:rPr lang="zh-CN" altLang="en-US" b="0" spc="75" dirty="0">
                <a:latin typeface="+mn-lt"/>
                <a:ea typeface="+mn-ea"/>
                <a:cs typeface="+mn-cs"/>
                <a:sym typeface="Microsoft YaHei"/>
              </a:rPr>
              <a:t>：</a:t>
            </a:r>
            <a:r>
              <a:rPr lang="en-US" altLang="zh-CN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ESIM</a:t>
            </a:r>
            <a:r>
              <a:rPr lang="zh-CN" altLang="en-US" b="0" spc="75" dirty="0">
                <a:latin typeface="+mn-lt"/>
                <a:ea typeface="+mn-ea"/>
                <a:cs typeface="+mn-cs"/>
                <a:sym typeface="Microsoft YaHei"/>
              </a:rPr>
              <a:t>使用该词向量前后的</a:t>
            </a:r>
            <a:r>
              <a:rPr lang="en-US" altLang="zh-CN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F1</a:t>
            </a:r>
            <a:r>
              <a:rPr lang="zh-CN" altLang="en-US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分数</a:t>
            </a:r>
            <a:endParaRPr kumimoji="0" lang="zh-CN" altLang="en-US" b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graphicFrame>
        <p:nvGraphicFramePr>
          <p:cNvPr id="56" name="表格 55"/>
          <p:cNvGraphicFramePr>
            <a:graphicFrameLocks noGrp="1"/>
          </p:cNvGraphicFramePr>
          <p:nvPr/>
        </p:nvGraphicFramePr>
        <p:xfrm>
          <a:off x="14045088" y="5981617"/>
          <a:ext cx="9291002" cy="23931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19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1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77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dirty="0">
                          <a:sym typeface="+mn-ea"/>
                        </a:rPr>
                        <a:t>模型</a:t>
                      </a:r>
                      <a:r>
                        <a:rPr lang="en-US" altLang="zh-CN" sz="4000" dirty="0">
                          <a:sym typeface="+mn-ea"/>
                        </a:rPr>
                        <a:t>(</a:t>
                      </a:r>
                      <a:r>
                        <a:rPr kumimoji="0" lang="en-US" altLang="zh-CN" sz="4000" u="none" strike="noStrike" cap="none" spc="75" normalizeH="0" baseline="0" dirty="0">
                          <a:ln>
                            <a:noFill/>
                          </a:ln>
                          <a:effectLst/>
                          <a:uFillTx/>
                          <a:sym typeface="+mn-ea"/>
                        </a:rPr>
                        <a:t>ESIM</a:t>
                      </a:r>
                      <a:r>
                        <a:rPr lang="en-US" altLang="zh-CN" sz="4000" dirty="0">
                          <a:sym typeface="+mn-ea"/>
                        </a:rPr>
                        <a:t>)</a:t>
                      </a:r>
                      <a:endParaRPr lang="en-US" altLang="zh-CN" sz="4000" dirty="0">
                        <a:latin typeface="微软雅黑" pitchFamily="34" charset="-122"/>
                        <a:ea typeface="微软雅黑" pitchFamily="34" charset="-122"/>
                        <a:cs typeface="Arial Unicode MS" panose="020B0604020202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dirty="0"/>
                        <a:t>F1</a:t>
                      </a:r>
                      <a:r>
                        <a:rPr lang="en-US" altLang="zh-CN" sz="4000" baseline="0" dirty="0"/>
                        <a:t> </a:t>
                      </a:r>
                      <a:r>
                        <a:rPr lang="en-US" altLang="zh-CN" sz="4000" dirty="0"/>
                        <a:t>Score</a:t>
                      </a:r>
                      <a:endParaRPr lang="en-US" altLang="zh-CN" sz="4000" i="0" dirty="0">
                        <a:latin typeface="微软雅黑" pitchFamily="34" charset="-122"/>
                        <a:ea typeface="微软雅黑" pitchFamily="34" charset="-122"/>
                        <a:cs typeface="Arial Unicode MS" panose="020B0604020202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7719">
                <a:tc>
                  <a:txBody>
                    <a:bodyPr/>
                    <a:lstStyle/>
                    <a:p>
                      <a:pPr marL="0" marR="0" indent="0" algn="ctr" defTabSz="9861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4000" u="none" strike="noStrike" cap="none" spc="0" baseline="0" dirty="0">
                          <a:ln>
                            <a:noFill/>
                          </a:ln>
                          <a:uFillTx/>
                          <a:sym typeface="Helvetica Neue Light"/>
                        </a:rPr>
                        <a:t>拼接字和词粒度表示</a:t>
                      </a:r>
                      <a:endParaRPr lang="zh-CN" altLang="en-US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u="none" strike="noStrike" cap="none" spc="0" baseline="0" dirty="0">
                          <a:ln>
                            <a:noFill/>
                          </a:ln>
                          <a:uFillTx/>
                          <a:sym typeface="Helvetica Neue Light"/>
                        </a:rPr>
                        <a:t>71.21</a:t>
                      </a:r>
                      <a:endParaRPr lang="en-US" altLang="zh-CN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77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u="none" strike="noStrike" cap="none" spc="0" baseline="0" dirty="0">
                          <a:ln>
                            <a:noFill/>
                          </a:ln>
                          <a:uFillTx/>
                          <a:sym typeface="Microsoft YaHei"/>
                        </a:rPr>
                        <a:t>卷积获得词向量</a:t>
                      </a:r>
                      <a:endParaRPr lang="zh-CN" altLang="en-US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Microsoft YaHe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u="none" strike="noStrike" cap="none" spc="0" baseline="0" dirty="0">
                          <a:ln>
                            <a:noFill/>
                          </a:ln>
                          <a:uFillTx/>
                          <a:sym typeface="Helvetica Neue Light"/>
                        </a:rPr>
                        <a:t>71.48</a:t>
                      </a:r>
                      <a:endParaRPr lang="en-US" altLang="zh-CN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329374" y="4102386"/>
            <a:ext cx="16229330" cy="4729810"/>
            <a:chOff x="1257935" y="3375843"/>
            <a:chExt cx="16229330" cy="4729810"/>
          </a:xfrm>
        </p:grpSpPr>
        <p:sp>
          <p:nvSpPr>
            <p:cNvPr id="11" name="文本框 10"/>
            <p:cNvSpPr txBox="1"/>
            <p:nvPr/>
          </p:nvSpPr>
          <p:spPr>
            <a:xfrm>
              <a:off x="1257935" y="3375843"/>
              <a:ext cx="16229330" cy="213391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4000" b="0" spc="75" dirty="0">
                  <a:solidFill>
                    <a:schemeClr val="tx1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Microsoft YaHei"/>
                </a:rPr>
                <a:t>E</a:t>
              </a:r>
              <a:r>
                <a:rPr kumimoji="0" lang="zh-CN" altLang="en-US" sz="4000" b="0" i="0" u="none" strike="noStrike" cap="none" spc="75" normalizeH="0" baseline="0" dirty="0">
                  <a:ln>
                    <a:noFill/>
                  </a:ln>
                  <a:solidFill>
                    <a:schemeClr val="tx1"/>
                  </a:solidFill>
                  <a:uFillTx/>
                  <a:latin typeface="Times New Roman" pitchFamily="18" charset="0"/>
                  <a:ea typeface="+mn-ea"/>
                  <a:cs typeface="Times New Roman" pitchFamily="18" charset="0"/>
                  <a:sym typeface="Microsoft YaHei"/>
                </a:rPr>
                <a:t>xact </a:t>
              </a:r>
              <a:r>
                <a:rPr kumimoji="0" lang="en-US" altLang="zh-CN" sz="4000" b="0" i="0" u="none" strike="noStrike" cap="none" spc="75" normalizeH="0" baseline="0" dirty="0">
                  <a:ln>
                    <a:noFill/>
                  </a:ln>
                  <a:solidFill>
                    <a:schemeClr val="tx1"/>
                  </a:solidFill>
                  <a:uFillTx/>
                  <a:latin typeface="Times New Roman" pitchFamily="18" charset="0"/>
                  <a:ea typeface="+mn-ea"/>
                  <a:cs typeface="Times New Roman" pitchFamily="18" charset="0"/>
                  <a:sym typeface="Microsoft YaHei"/>
                </a:rPr>
                <a:t>M</a:t>
              </a:r>
              <a:r>
                <a:rPr kumimoji="0" lang="zh-CN" altLang="en-US" sz="4000" b="0" i="0" u="none" strike="noStrike" cap="none" spc="75" normalizeH="0" baseline="0" dirty="0">
                  <a:ln>
                    <a:noFill/>
                  </a:ln>
                  <a:solidFill>
                    <a:schemeClr val="tx1"/>
                  </a:solidFill>
                  <a:uFillTx/>
                  <a:latin typeface="Times New Roman" pitchFamily="18" charset="0"/>
                  <a:ea typeface="+mn-ea"/>
                  <a:cs typeface="Times New Roman" pitchFamily="18" charset="0"/>
                  <a:sym typeface="Microsoft YaHei"/>
                </a:rPr>
                <a:t>atched </a:t>
              </a:r>
              <a:r>
                <a:rPr kumimoji="0" lang="en-US" altLang="zh-CN" sz="4000" b="0" i="0" u="none" strike="noStrike" cap="none" spc="75" normalizeH="0" baseline="0" dirty="0">
                  <a:ln>
                    <a:noFill/>
                  </a:ln>
                  <a:solidFill>
                    <a:schemeClr val="tx1"/>
                  </a:solidFill>
                  <a:uFillTx/>
                  <a:latin typeface="Times New Roman" pitchFamily="18" charset="0"/>
                  <a:ea typeface="+mn-ea"/>
                  <a:cs typeface="Times New Roman" pitchFamily="18" charset="0"/>
                  <a:sym typeface="Microsoft YaHei"/>
                </a:rPr>
                <a:t>F</a:t>
              </a:r>
              <a:r>
                <a:rPr kumimoji="0" lang="zh-CN" altLang="en-US" sz="4000" b="0" i="0" u="none" strike="noStrike" cap="none" spc="75" normalizeH="0" baseline="0" dirty="0">
                  <a:ln>
                    <a:noFill/>
                  </a:ln>
                  <a:solidFill>
                    <a:schemeClr val="tx1"/>
                  </a:solidFill>
                  <a:uFillTx/>
                  <a:latin typeface="Times New Roman" pitchFamily="18" charset="0"/>
                  <a:ea typeface="+mn-ea"/>
                  <a:cs typeface="Times New Roman" pitchFamily="18" charset="0"/>
                  <a:sym typeface="Microsoft YaHei"/>
                </a:rPr>
                <a:t>lag：一个词是否在另一个句子中出现过</a:t>
              </a:r>
              <a:endParaRPr kumimoji="0" lang="en-US" altLang="zh-CN" sz="4000" b="0" i="0" u="none" strike="noStrike" cap="none" spc="75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Times New Roman" pitchFamily="18" charset="0"/>
                <a:ea typeface="+mn-ea"/>
                <a:cs typeface="Times New Roman" pitchFamily="18" charset="0"/>
                <a:sym typeface="Microsoft YaHei"/>
              </a:endParaRPr>
            </a:p>
            <a:p>
              <a:pPr marL="0" marR="0" indent="0" algn="l" defTabSz="8255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en-US" altLang="zh-CN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endParaRPr>
            </a:p>
            <a:p>
              <a:pPr marL="0" marR="0" indent="0" algn="l" defTabSz="82550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4000" b="0" spc="75" dirty="0">
                  <a:solidFill>
                    <a:schemeClr val="tx1"/>
                  </a:solidFill>
                  <a:latin typeface="Times New Roman" pitchFamily="18" charset="0"/>
                  <a:ea typeface="+mn-ea"/>
                  <a:cs typeface="Times New Roman" pitchFamily="18" charset="0"/>
                  <a:sym typeface="Microsoft YaHei"/>
                </a:rPr>
                <a:t>示例：</a:t>
              </a:r>
              <a:endPara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Times New Roman" pitchFamily="18" charset="0"/>
                <a:ea typeface="+mn-ea"/>
                <a:cs typeface="Times New Roman" pitchFamily="18" charset="0"/>
                <a:sym typeface="Microsoft YaHei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909252" y="4782698"/>
              <a:ext cx="6949123" cy="1544320"/>
              <a:chOff x="1009015" y="3521710"/>
              <a:chExt cx="6949123" cy="1544320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1009015" y="3521710"/>
                <a:ext cx="6949123" cy="7721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4000" b="0" i="0" u="none" strike="noStrike" cap="none" spc="75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Microsoft YaHei"/>
                  </a:rPr>
                  <a:t>句子</a:t>
                </a:r>
                <a:r>
                  <a:rPr kumimoji="0" lang="en-US" altLang="zh-CN" sz="4000" b="0" i="0" u="none" strike="noStrike" cap="none" spc="75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Microsoft YaHei"/>
                  </a:rPr>
                  <a:t>1</a:t>
                </a:r>
                <a:r>
                  <a:rPr kumimoji="0" lang="zh-CN" altLang="en-US" sz="4000" b="0" i="0" u="none" strike="noStrike" cap="none" spc="75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Microsoft YaHei"/>
                  </a:rPr>
                  <a:t>：我 要 取消 预约 理财</a:t>
                </a: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2914650" y="4293870"/>
                <a:ext cx="4829175" cy="7721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75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Microsoft YaHei"/>
                  </a:rPr>
                  <a:t>1  0    1      0      1</a:t>
                </a: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972753" y="6581159"/>
              <a:ext cx="8100060" cy="1524494"/>
              <a:chOff x="1072516" y="5320171"/>
              <a:chExt cx="8100060" cy="1524494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1072516" y="5320171"/>
                <a:ext cx="8100060" cy="7325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4000" b="0" i="0" u="none" strike="noStrike" cap="none" spc="75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Microsoft YaHei"/>
                  </a:rPr>
                  <a:t>句子</a:t>
                </a:r>
                <a:r>
                  <a:rPr kumimoji="0" lang="en-US" altLang="zh-CN" sz="4000" b="0" i="0" u="none" strike="noStrike" cap="none" spc="75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Microsoft YaHei"/>
                  </a:rPr>
                  <a:t>2</a:t>
                </a:r>
                <a:r>
                  <a:rPr kumimoji="0" lang="zh-CN" altLang="en-US" sz="4000" b="0" i="0" u="none" strike="noStrike" cap="none" spc="75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Microsoft YaHei"/>
                  </a:rPr>
                  <a:t>：怎么 取消 我 的 定期 理财</a:t>
                </a: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2914650" y="6072505"/>
                <a:ext cx="6257926" cy="7721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4000" b="0" i="0" u="none" strike="noStrike" cap="none" spc="75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Microsoft YaHei"/>
                  </a:rPr>
                  <a:t>  0      1    1  0    0      1</a:t>
                </a:r>
              </a:p>
            </p:txBody>
          </p:sp>
        </p:grpSp>
      </p:grpSp>
      <p:sp>
        <p:nvSpPr>
          <p:cNvPr id="13" name="这是居中标题"/>
          <p:cNvSpPr txBox="1"/>
          <p:nvPr/>
        </p:nvSpPr>
        <p:spPr>
          <a:xfrm>
            <a:off x="1689100" y="1533134"/>
            <a:ext cx="2100580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FZLanTingHeiS-L-GB" charset="-122"/>
                <a:ea typeface="FZLanTingHeiS-L-GB" charset="-122"/>
                <a:cs typeface="FZLanTingHeiS-L-GB" charset="-122"/>
                <a:sym typeface="Microsoft YaHei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7200" b="0" spc="75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zh-CN" altLang="en-US" sz="7200" b="0" spc="75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xact </a:t>
            </a:r>
            <a:r>
              <a:rPr lang="en-US" altLang="zh-CN" sz="7200" b="0" spc="75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zh-CN" altLang="en-US" sz="7200" b="0" spc="75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atched </a:t>
            </a:r>
            <a:r>
              <a:rPr lang="en-US" altLang="zh-CN" sz="7200" b="0" spc="75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zh-CN" altLang="en-US" sz="7200" b="0" spc="75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lag</a:t>
            </a:r>
            <a:r>
              <a:rPr lang="en-US" altLang="zh-CN" sz="7200" spc="75" baseline="30000" dirty="0">
                <a:solidFill>
                  <a:schemeClr val="tx1"/>
                </a:solidFill>
              </a:rPr>
              <a:t>[7]</a:t>
            </a:r>
            <a:endParaRPr lang="en-US" altLang="zh-CN" sz="7200" spc="75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29374" y="10863301"/>
            <a:ext cx="222605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[7]</a:t>
            </a:r>
            <a:r>
              <a:rPr lang="zh-CN" altLang="en-US" sz="3200" b="0" dirty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Gong et al. “Natural language inference over interaction space”,</a:t>
            </a:r>
            <a:r>
              <a:rPr lang="zh-CN" altLang="en-US" sz="3200" b="0" dirty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ICLR 2018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4887417" y="5210814"/>
            <a:ext cx="7749223" cy="6104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b="0" spc="75" dirty="0">
                <a:latin typeface="+mn-lt"/>
                <a:ea typeface="+mn-ea"/>
                <a:cs typeface="+mn-cs"/>
                <a:sym typeface="Microsoft YaHei"/>
              </a:rPr>
              <a:t>表</a:t>
            </a:r>
            <a:r>
              <a:rPr lang="en-US" altLang="zh-CN" b="0" spc="75" dirty="0">
                <a:latin typeface="+mn-lt"/>
                <a:ea typeface="+mn-ea"/>
                <a:cs typeface="+mn-cs"/>
                <a:sym typeface="Microsoft YaHei"/>
              </a:rPr>
              <a:t>4</a:t>
            </a:r>
            <a:r>
              <a:rPr lang="zh-CN" altLang="en-US" b="0" spc="75" dirty="0">
                <a:latin typeface="+mn-lt"/>
                <a:ea typeface="+mn-ea"/>
                <a:cs typeface="+mn-cs"/>
                <a:sym typeface="Microsoft YaHei"/>
              </a:rPr>
              <a:t>：</a:t>
            </a:r>
            <a:r>
              <a:rPr lang="en-US" altLang="zh-CN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ESIM</a:t>
            </a:r>
            <a:r>
              <a:rPr lang="zh-CN" altLang="en-US" b="0" spc="75" dirty="0">
                <a:latin typeface="+mn-lt"/>
                <a:ea typeface="+mn-ea"/>
                <a:cs typeface="+mn-cs"/>
                <a:sym typeface="Microsoft YaHei"/>
              </a:rPr>
              <a:t>使用该词向量前后的</a:t>
            </a:r>
            <a:r>
              <a:rPr lang="en-US" altLang="zh-CN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F1</a:t>
            </a:r>
            <a:r>
              <a:rPr lang="zh-CN" altLang="en-US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分数</a:t>
            </a:r>
            <a:endParaRPr kumimoji="0" lang="zh-CN" altLang="en-US" b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14116527" y="5988430"/>
          <a:ext cx="9291002" cy="23931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19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1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77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dirty="0">
                          <a:sym typeface="+mn-ea"/>
                        </a:rPr>
                        <a:t>模型</a:t>
                      </a:r>
                      <a:r>
                        <a:rPr lang="en-US" altLang="zh-CN" sz="4000" dirty="0">
                          <a:sym typeface="+mn-ea"/>
                        </a:rPr>
                        <a:t>(</a:t>
                      </a:r>
                      <a:r>
                        <a:rPr kumimoji="0" lang="en-US" altLang="zh-CN" sz="4000" u="none" strike="noStrike" cap="none" spc="75" normalizeH="0" baseline="0" dirty="0">
                          <a:ln>
                            <a:noFill/>
                          </a:ln>
                          <a:effectLst/>
                          <a:uFillTx/>
                          <a:sym typeface="+mn-ea"/>
                        </a:rPr>
                        <a:t>ESIM</a:t>
                      </a:r>
                      <a:r>
                        <a:rPr lang="en-US" altLang="zh-CN" sz="4000" dirty="0">
                          <a:sym typeface="+mn-ea"/>
                        </a:rPr>
                        <a:t>)</a:t>
                      </a:r>
                      <a:endParaRPr lang="en-US" altLang="zh-CN" sz="4000" dirty="0">
                        <a:latin typeface="微软雅黑" pitchFamily="34" charset="-122"/>
                        <a:ea typeface="微软雅黑" pitchFamily="34" charset="-122"/>
                        <a:cs typeface="Arial Unicode MS" panose="020B0604020202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dirty="0"/>
                        <a:t>F1</a:t>
                      </a:r>
                      <a:r>
                        <a:rPr lang="en-US" altLang="zh-CN" sz="4000" baseline="0" dirty="0"/>
                        <a:t> </a:t>
                      </a:r>
                      <a:r>
                        <a:rPr lang="en-US" altLang="zh-CN" sz="4000" dirty="0"/>
                        <a:t>Score</a:t>
                      </a:r>
                      <a:endParaRPr lang="en-US" altLang="zh-CN" sz="4000" i="0" dirty="0">
                        <a:latin typeface="微软雅黑" pitchFamily="34" charset="-122"/>
                        <a:ea typeface="微软雅黑" pitchFamily="34" charset="-122"/>
                        <a:cs typeface="Arial Unicode MS" panose="020B0604020202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7719"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4000" u="none" strike="noStrike" cap="none" spc="0" baseline="0" dirty="0">
                          <a:ln>
                            <a:noFill/>
                          </a:ln>
                          <a:uFillTx/>
                          <a:sym typeface="Microsoft YaHei"/>
                        </a:rPr>
                        <a:t>卷积获得词向量</a:t>
                      </a:r>
                      <a:endParaRPr lang="zh-CN" altLang="en-US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4000" u="none" strike="noStrike" cap="none" spc="0" baseline="0" dirty="0">
                          <a:ln>
                            <a:noFill/>
                          </a:ln>
                          <a:uFillTx/>
                          <a:sym typeface="Helvetica Neue Light"/>
                        </a:rPr>
                        <a:t>71.48</a:t>
                      </a:r>
                      <a:endParaRPr lang="en-US" altLang="zh-CN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7719"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4000" u="none" strike="noStrike" cap="none" spc="0" baseline="0" dirty="0">
                          <a:ln>
                            <a:noFill/>
                          </a:ln>
                          <a:uFillTx/>
                          <a:sym typeface="Microsoft YaHei"/>
                        </a:rPr>
                        <a:t>整合（字）词嵌入</a:t>
                      </a:r>
                      <a:endParaRPr lang="zh-CN" altLang="en-US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Microsoft YaHe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u="none" strike="noStrike" cap="none" spc="0" baseline="0" dirty="0">
                          <a:ln>
                            <a:noFill/>
                          </a:ln>
                          <a:uFillTx/>
                          <a:sym typeface="Helvetica Neue Light"/>
                        </a:rPr>
                        <a:t>71.64</a:t>
                      </a:r>
                      <a:endParaRPr lang="en-US" altLang="zh-CN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这是居中标题"/>
          <p:cNvSpPr txBox="1"/>
          <p:nvPr/>
        </p:nvSpPr>
        <p:spPr>
          <a:xfrm>
            <a:off x="1689100" y="1533134"/>
            <a:ext cx="2100580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FZLanTingHeiS-L-GB" charset="-122"/>
                <a:ea typeface="FZLanTingHeiS-L-GB" charset="-122"/>
                <a:cs typeface="FZLanTingHeiS-L-GB" charset="-122"/>
                <a:sym typeface="Microsoft YaHei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7200" spc="75" dirty="0">
                <a:solidFill>
                  <a:schemeClr val="tx1"/>
                </a:solidFill>
              </a:rPr>
              <a:t>小总结：最终的字和词的表示</a:t>
            </a:r>
            <a:endParaRPr lang="en-US" altLang="zh-CN" sz="7200" spc="75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090737" y="2748949"/>
                <a:ext cx="16970375" cy="8565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4000" b="0" i="0" u="none" strike="noStrike" cap="none" spc="75" normalizeH="0" baseline="0" dirty="0">
                    <a:ln>
                      <a:noFill/>
                    </a:ln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对于句子中的第</a:t>
                </a:r>
                <a:r>
                  <a:rPr kumimoji="0" lang="en-US" altLang="zh-CN" sz="4000" b="0" u="none" strike="noStrike" cap="none" spc="75" normalizeH="0" dirty="0" err="1">
                    <a:ln>
                      <a:noFill/>
                    </a:ln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i</a:t>
                </a:r>
                <a:r>
                  <a:rPr kumimoji="0" lang="zh-CN" altLang="en-US" sz="4000" b="0" i="0" u="none" strike="noStrike" cap="none" spc="75" normalizeH="0" baseline="0" dirty="0">
                    <a:ln>
                      <a:noFill/>
                    </a:ln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个字</a:t>
                </a:r>
                <a:r>
                  <a:rPr kumimoji="0" lang="en-US" altLang="zh-CN" sz="4000" b="0" i="0" u="none" strike="noStrike" cap="none" spc="75" normalizeH="0" baseline="0" dirty="0">
                    <a:ln>
                      <a:noFill/>
                    </a:ln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/</a:t>
                </a:r>
                <a:r>
                  <a:rPr kumimoji="0" lang="zh-CN" altLang="en-US" sz="4000" b="0" i="0" u="none" strike="noStrike" cap="none" spc="75" normalizeH="0" baseline="0" dirty="0">
                    <a:ln>
                      <a:noFill/>
                    </a:ln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词</a:t>
                </a:r>
                <a:r>
                  <a:rPr kumimoji="0" lang="en-US" altLang="zh-CN" sz="4000" b="0" i="1" u="none" strike="noStrike" cap="none" spc="75" normalizeH="0" baseline="0" dirty="0">
                    <a:ln>
                      <a:noFill/>
                    </a:ln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p</a:t>
                </a:r>
                <a:r>
                  <a:rPr kumimoji="0" lang="en-US" altLang="zh-CN" sz="4000" b="0" i="1" u="none" strike="noStrike" cap="none" spc="75" normalizeH="0" baseline="-25000" dirty="0">
                    <a:ln>
                      <a:noFill/>
                    </a:ln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i </a:t>
                </a:r>
                <a:r>
                  <a:rPr lang="en-US" altLang="zh-CN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 </a:t>
                </a:r>
                <a:r>
                  <a:rPr lang="zh-CN" altLang="en-US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：</a:t>
                </a:r>
                <a:endParaRPr lang="en-US" altLang="zh-CN" sz="4000" b="0" spc="75" dirty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/>
                </a:endParaRPr>
              </a:p>
              <a:p>
                <a:pPr marL="0" marR="0" indent="0" algn="l" defTabSz="825500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zh-CN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	</a:t>
                </a:r>
                <a:r>
                  <a:rPr lang="en-US" altLang="zh-CN" sz="4000" b="0" spc="75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FastText</a:t>
                </a:r>
                <a:r>
                  <a:rPr lang="zh-CN" altLang="en-US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词向量</a:t>
                </a:r>
                <a:r>
                  <a:rPr lang="en-US" altLang="zh-CN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(50</a:t>
                </a:r>
                <a:r>
                  <a:rPr lang="zh-CN" altLang="en-US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维</a:t>
                </a:r>
                <a:r>
                  <a:rPr lang="en-US" altLang="zh-CN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)</a:t>
                </a:r>
                <a:r>
                  <a:rPr lang="zh-CN" altLang="en-US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4000" b="0" i="1" spc="75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YaHei"/>
                          </a:rPr>
                        </m:ctrlPr>
                      </m:sSubSupPr>
                      <m:e>
                        <m:r>
                          <a:rPr lang="en-US" altLang="zh-CN" sz="4000" b="0" i="1" spc="75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YaHei"/>
                          </a:rPr>
                          <m:t>𝑒</m:t>
                        </m:r>
                      </m:e>
                      <m:sub>
                        <m:sSub>
                          <m:sSubPr>
                            <m:ctrlPr>
                              <a:rPr lang="en-US" altLang="zh-CN" sz="4000" b="0" i="1" spc="75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YaHei"/>
                              </a:rPr>
                            </m:ctrlPr>
                          </m:sSubPr>
                          <m:e>
                            <m:r>
                              <a:rPr lang="en-US" altLang="zh-CN" sz="4000" b="0" i="1" spc="75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YaHei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4000" b="0" i="1" spc="75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Microsoft YaHei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altLang="zh-CN" sz="4000" b="0" i="1" spc="75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YaHei"/>
                          </a:rPr>
                          <m:t>𝑡𝑟</m:t>
                        </m:r>
                        <m:r>
                          <a:rPr lang="en-US" altLang="zh-CN" sz="4000" b="0" i="1" spc="75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YaHei"/>
                          </a:rPr>
                          <m:t>/</m:t>
                        </m:r>
                        <m:r>
                          <a:rPr lang="en-US" altLang="zh-CN" sz="4000" b="0" i="1" spc="75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  <a:sym typeface="Microsoft YaHei"/>
                          </a:rPr>
                          <m:t>𝑓𝑖𝑥</m:t>
                        </m:r>
                      </m:sup>
                    </m:sSubSup>
                  </m:oMath>
                </a14:m>
                <a:endParaRPr lang="en-US" altLang="zh-CN" sz="4000" b="0" spc="75" dirty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/>
                </a:endParaRPr>
              </a:p>
              <a:p>
                <a:pPr marL="0" marR="0" indent="0" algn="l" defTabSz="825500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zh-CN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	</a:t>
                </a:r>
                <a:r>
                  <a:rPr lang="zh-CN" altLang="en-US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词性标签</a:t>
                </a:r>
                <a:r>
                  <a:rPr lang="en-US" altLang="zh-CN" sz="4000" b="0" spc="75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pos</a:t>
                </a:r>
                <a:r>
                  <a:rPr lang="en-US" altLang="zh-CN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-tag(20</a:t>
                </a:r>
                <a:r>
                  <a:rPr lang="zh-CN" altLang="en-US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维</a:t>
                </a:r>
                <a:r>
                  <a:rPr lang="en-US" altLang="zh-CN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)</a:t>
                </a:r>
                <a:r>
                  <a:rPr lang="zh-CN" altLang="en-US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4000" b="0" i="1" spc="75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  <a:sym typeface="Microsoft YaHei"/>
                      </a:rPr>
                      <m:t>𝑝𝑜</m:t>
                    </m:r>
                    <m:sSub>
                      <m:sSubPr>
                        <m:ctrlPr>
                          <a:rPr lang="en-US" altLang="zh-CN" sz="4000" b="0" i="1" spc="75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/>
                          </a:rPr>
                        </m:ctrlPr>
                      </m:sSubPr>
                      <m:e>
                        <m:r>
                          <a:rPr lang="en-US" altLang="zh-CN" sz="4000" b="0" i="1" spc="75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en-US" altLang="zh-CN" sz="4000" b="0" i="1" spc="75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bPr>
                          <m:e>
                            <m:r>
                              <a:rPr lang="en-US" altLang="zh-CN" sz="4000" b="0" i="1" spc="75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  <a:sym typeface="Microsoft YaHei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4000" b="0" i="1" spc="75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  <a:sym typeface="Microsoft YaHei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4000" b="0" spc="75" dirty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/>
                </a:endParaRPr>
              </a:p>
              <a:p>
                <a:pPr marL="0" marR="0" indent="0" algn="l" defTabSz="825500" rtl="0" fontAlgn="auto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zh-CN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	</a:t>
                </a:r>
                <a:r>
                  <a:rPr lang="zh-CN" altLang="en-US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卷积得到的词向量</a:t>
                </a:r>
                <a:r>
                  <a:rPr lang="en-US" altLang="zh-CN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(50</a:t>
                </a:r>
                <a:r>
                  <a:rPr lang="zh-CN" altLang="en-US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维</a:t>
                </a:r>
                <a:r>
                  <a:rPr lang="en-US" altLang="zh-CN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)</a:t>
                </a:r>
                <a:r>
                  <a:rPr lang="zh-CN" altLang="en-US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pc="7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/>
                          </a:rPr>
                        </m:ctrlPr>
                      </m:sSubPr>
                      <m:e>
                        <m:r>
                          <a:rPr lang="en-US" altLang="zh-CN" sz="4000" b="0" i="1" spc="7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/>
                          </a:rPr>
                          <m:t>𝑐</m:t>
                        </m:r>
                      </m:e>
                      <m:sub>
                        <m:sSub>
                          <m:sSubPr>
                            <m:ctrlPr>
                              <a:rPr lang="en-US" altLang="zh-CN" sz="4000" b="0" i="1" spc="75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bPr>
                          <m:e>
                            <m:r>
                              <a:rPr lang="en-US" altLang="zh-CN" sz="4000" b="0" i="1" spc="75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  <a:sym typeface="Microsoft YaHei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4000" b="0" i="1" spc="75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  <a:sym typeface="Microsoft YaHei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4000" b="0" spc="75" dirty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altLang="zh-CN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	</a:t>
                </a:r>
                <a:r>
                  <a:rPr lang="en-US" altLang="zh-CN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/>
                  </a:rPr>
                  <a:t> E</a:t>
                </a:r>
                <a:r>
                  <a:rPr lang="zh-CN" altLang="en-US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/>
                  </a:rPr>
                  <a:t>xact </a:t>
                </a:r>
                <a:r>
                  <a:rPr lang="en-US" altLang="zh-CN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/>
                  </a:rPr>
                  <a:t>M</a:t>
                </a:r>
                <a:r>
                  <a:rPr lang="zh-CN" altLang="en-US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/>
                  </a:rPr>
                  <a:t>atched </a:t>
                </a:r>
                <a:r>
                  <a:rPr lang="en-US" altLang="zh-CN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/>
                  </a:rPr>
                  <a:t>F</a:t>
                </a:r>
                <a:r>
                  <a:rPr lang="zh-CN" altLang="en-US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/>
                  </a:rPr>
                  <a:t>lag</a:t>
                </a:r>
                <a:r>
                  <a:rPr lang="zh-CN" altLang="en-US" sz="4000" b="0" spc="75" dirty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  <a:sym typeface="Microsoft YaHei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pc="75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/>
                          </a:rPr>
                        </m:ctrlPr>
                      </m:sSubPr>
                      <m:e>
                        <m:r>
                          <a:rPr lang="en-US" altLang="zh-CN" sz="4000" b="0" i="1" spc="75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  <a:sym typeface="Microsoft YaHei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zh-CN" sz="4000" b="0" i="1" spc="75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bPr>
                          <m:e>
                            <m:r>
                              <a:rPr lang="en-US" altLang="zh-CN" sz="4000" b="0" i="1" spc="75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  <a:sym typeface="Microsoft YaHei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4000" b="0" i="1" spc="75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  <a:sym typeface="Microsoft YaHei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4000" b="0" spc="75" dirty="0">
                  <a:solidFill>
                    <a:schemeClr val="tx1"/>
                  </a:solidFill>
                  <a:latin typeface="+mn-ea"/>
                  <a:ea typeface="+mn-ea"/>
                  <a:cs typeface="Times New Roman" panose="02020603050405020304" pitchFamily="18" charset="0"/>
                  <a:sym typeface="Microsoft YaHei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altLang="zh-CN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/>
                  </a:rPr>
                  <a:t>Word Representation</a:t>
                </a:r>
                <a:r>
                  <a:rPr lang="zh-CN" altLang="en-US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pc="7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/>
                          </a:rPr>
                        </m:ctrlPr>
                      </m:sSubPr>
                      <m:e>
                        <m:r>
                          <a:rPr lang="en-US" altLang="zh-CN" sz="4000" b="0" i="1" spc="7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altLang="zh-CN" sz="4000" b="0" i="1" spc="75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bPr>
                          <m:e>
                            <m:r>
                              <a:rPr lang="en-US" altLang="zh-CN" sz="4000" b="0" i="1" spc="75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Microsoft YaHei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4000" b="0" i="1" spc="75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Microsoft YaHei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sz="4000" b="0" i="1" spc="75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/>
                      </a:rPr>
                      <m:t>=[</m:t>
                    </m:r>
                    <m:sSubSup>
                      <m:sSubSupPr>
                        <m:ctrlPr>
                          <a:rPr lang="en-US" altLang="zh-CN" sz="4000" b="0" i="1" spc="75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YaHei"/>
                          </a:rPr>
                        </m:ctrlPr>
                      </m:sSubSupPr>
                      <m:e>
                        <m:r>
                          <a:rPr lang="en-US" altLang="zh-CN" sz="4000" b="0" i="1" spc="75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YaHei"/>
                          </a:rPr>
                          <m:t>𝑒</m:t>
                        </m:r>
                      </m:e>
                      <m:sub>
                        <m:sSub>
                          <m:sSubPr>
                            <m:ctrlPr>
                              <a:rPr lang="en-US" altLang="zh-CN" sz="4000" b="0" i="1" spc="75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Microsoft YaHei"/>
                              </a:rPr>
                            </m:ctrlPr>
                          </m:sSubPr>
                          <m:e>
                            <m:r>
                              <a:rPr lang="en-US" altLang="zh-CN" sz="4000" b="0" i="1" spc="75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Microsoft YaHei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4000" b="0" i="1" spc="75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Microsoft YaHei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f>
                          <m:fPr>
                            <m:type m:val="lin"/>
                            <m:ctrlPr>
                              <a:rPr lang="en-US" altLang="zh-CN" sz="4000" b="0" i="1" spc="75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Microsoft YaHei"/>
                              </a:rPr>
                            </m:ctrlPr>
                          </m:fPr>
                          <m:num>
                            <m:r>
                              <a:rPr lang="en-US" altLang="zh-CN" sz="4000" b="0" i="1" spc="75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Microsoft YaHei"/>
                              </a:rPr>
                              <m:t>𝑡𝑟</m:t>
                            </m:r>
                          </m:num>
                          <m:den>
                            <m:r>
                              <a:rPr lang="en-US" altLang="zh-CN" sz="4000" b="0" i="1" spc="75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Microsoft YaHei"/>
                              </a:rPr>
                              <m:t>𝑓𝑖𝑥</m:t>
                            </m:r>
                          </m:den>
                        </m:f>
                      </m:sup>
                    </m:sSubSup>
                    <m:r>
                      <a:rPr lang="en-US" altLang="zh-CN" sz="4000" b="0" i="1" spc="75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Microsoft YaHei"/>
                      </a:rPr>
                      <m:t> ;</m:t>
                    </m:r>
                    <m:r>
                      <a:rPr lang="en-US" altLang="zh-CN" sz="4000" b="0" i="1" spc="75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/>
                      </a:rPr>
                      <m:t>𝑝𝑜</m:t>
                    </m:r>
                    <m:sSub>
                      <m:sSubPr>
                        <m:ctrlPr>
                          <a:rPr lang="en-US" altLang="zh-CN" sz="4000" b="0" i="1" spc="75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/>
                          </a:rPr>
                        </m:ctrlPr>
                      </m:sSubPr>
                      <m:e>
                        <m:r>
                          <a:rPr lang="en-US" altLang="zh-CN" sz="4000" b="0" i="1" spc="75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en-US" altLang="zh-CN" sz="4000" b="0" i="1" spc="75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bPr>
                          <m:e>
                            <m:r>
                              <a:rPr lang="en-US" altLang="zh-CN" sz="4000" b="0" i="1" spc="75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Microsoft YaHei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4000" b="0" i="1" spc="75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Microsoft YaHei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sz="4000" b="0" i="1" spc="75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Microsoft YaHei"/>
                      </a:rPr>
                      <m:t>;</m:t>
                    </m:r>
                    <m:sSub>
                      <m:sSubPr>
                        <m:ctrlPr>
                          <a:rPr lang="en-US" altLang="zh-CN" sz="4000" b="0" i="1" spc="7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/>
                          </a:rPr>
                        </m:ctrlPr>
                      </m:sSubPr>
                      <m:e>
                        <m:r>
                          <a:rPr lang="en-US" altLang="zh-CN" sz="4000" b="0" i="1" spc="7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/>
                          </a:rPr>
                          <m:t>𝑐</m:t>
                        </m:r>
                      </m:e>
                      <m:sub>
                        <m:sSub>
                          <m:sSubPr>
                            <m:ctrlPr>
                              <a:rPr lang="en-US" altLang="zh-CN" sz="4000" b="0" i="1" spc="75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bPr>
                          <m:e>
                            <m:r>
                              <a:rPr lang="en-US" altLang="zh-CN" sz="4000" b="0" i="1" spc="75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Microsoft YaHei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4000" b="0" i="1" spc="75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Microsoft YaHei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sz="4000" b="0" i="1" spc="75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Microsoft YaHei"/>
                      </a:rPr>
                      <m:t>;</m:t>
                    </m:r>
                    <m:sSub>
                      <m:sSubPr>
                        <m:ctrlPr>
                          <a:rPr lang="en-US" altLang="zh-CN" sz="4000" b="0" i="1" spc="75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/>
                          </a:rPr>
                        </m:ctrlPr>
                      </m:sSubPr>
                      <m:e>
                        <m:r>
                          <a:rPr lang="en-US" altLang="zh-CN" sz="4000" b="0" i="1" spc="75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zh-CN" sz="4000" b="0" i="1" spc="75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bPr>
                          <m:e>
                            <m:r>
                              <a:rPr lang="en-US" altLang="zh-CN" sz="4000" b="0" i="1" spc="75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Microsoft YaHei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4000" b="0" i="1" spc="75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Microsoft YaHei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sz="4000" b="0" i="1" spc="75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/>
                      </a:rPr>
                      <m:t>]</m:t>
                    </m:r>
                  </m:oMath>
                </a14:m>
                <a:r>
                  <a:rPr lang="en-US" altLang="zh-CN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 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altLang="zh-CN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/>
                  </a:rPr>
                  <a:t>Char  Representation</a:t>
                </a:r>
                <a:r>
                  <a:rPr lang="zh-CN" altLang="en-US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pc="7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/>
                          </a:rPr>
                        </m:ctrlPr>
                      </m:sSubPr>
                      <m:e>
                        <m:r>
                          <a:rPr lang="en-US" altLang="zh-CN" sz="4000" b="0" i="1" spc="7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altLang="zh-CN" sz="4000" b="0" i="1" spc="75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bPr>
                          <m:e>
                            <m:r>
                              <a:rPr lang="en-US" altLang="zh-CN" sz="4000" b="0" i="1" spc="75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Microsoft YaHei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4000" b="0" i="1" spc="75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Microsoft YaHei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sz="4000" b="0" i="1" spc="75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/>
                      </a:rPr>
                      <m:t>=[</m:t>
                    </m:r>
                    <m:sSubSup>
                      <m:sSubSupPr>
                        <m:ctrlPr>
                          <a:rPr lang="en-US" altLang="zh-CN" sz="4000" b="0" i="1" spc="75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YaHei"/>
                          </a:rPr>
                        </m:ctrlPr>
                      </m:sSubSupPr>
                      <m:e>
                        <m:r>
                          <a:rPr lang="en-US" altLang="zh-CN" sz="4000" b="0" i="1" spc="75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Microsoft YaHei"/>
                          </a:rPr>
                          <m:t>𝑒</m:t>
                        </m:r>
                      </m:e>
                      <m:sub>
                        <m:sSub>
                          <m:sSubPr>
                            <m:ctrlPr>
                              <a:rPr lang="en-US" altLang="zh-CN" sz="4000" b="0" i="1" spc="75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Microsoft YaHei"/>
                              </a:rPr>
                            </m:ctrlPr>
                          </m:sSubPr>
                          <m:e>
                            <m:r>
                              <a:rPr lang="en-US" altLang="zh-CN" sz="4000" b="0" i="1" spc="75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Microsoft YaHei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4000" b="0" i="1" spc="75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Microsoft YaHei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f>
                          <m:fPr>
                            <m:type m:val="lin"/>
                            <m:ctrlPr>
                              <a:rPr lang="en-US" altLang="zh-CN" sz="4000" b="0" i="1" spc="75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Microsoft YaHei"/>
                              </a:rPr>
                            </m:ctrlPr>
                          </m:fPr>
                          <m:num>
                            <m:r>
                              <a:rPr lang="en-US" altLang="zh-CN" sz="4000" b="0" i="1" spc="75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Microsoft YaHei"/>
                              </a:rPr>
                              <m:t>𝑡𝑟</m:t>
                            </m:r>
                          </m:num>
                          <m:den>
                            <m:r>
                              <a:rPr lang="en-US" altLang="zh-CN" sz="4000" b="0" i="1" spc="75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Microsoft YaHei"/>
                              </a:rPr>
                              <m:t>𝑓𝑖𝑥</m:t>
                            </m:r>
                          </m:den>
                        </m:f>
                      </m:sup>
                    </m:sSubSup>
                    <m:r>
                      <a:rPr lang="en-US" altLang="zh-CN" sz="4000" b="0" i="1" spc="75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Microsoft YaHei"/>
                      </a:rPr>
                      <m:t> ;</m:t>
                    </m:r>
                    <m:r>
                      <a:rPr lang="en-US" altLang="zh-CN" sz="4000" b="0" i="1" spc="75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/>
                      </a:rPr>
                      <m:t> </m:t>
                    </m:r>
                    <m:sSub>
                      <m:sSubPr>
                        <m:ctrlPr>
                          <a:rPr lang="en-US" altLang="zh-CN" sz="4000" b="0" i="1" spc="75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/>
                          </a:rPr>
                        </m:ctrlPr>
                      </m:sSubPr>
                      <m:e>
                        <m:r>
                          <a:rPr lang="en-US" altLang="zh-CN" sz="4000" b="0" i="1" spc="75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Microsoft YaHei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zh-CN" sz="4000" b="0" i="1" spc="75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Microsoft YaHei"/>
                              </a:rPr>
                            </m:ctrlPr>
                          </m:sSubPr>
                          <m:e>
                            <m:r>
                              <a:rPr lang="en-US" altLang="zh-CN" sz="4000" b="0" i="1" spc="75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Microsoft YaHei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4000" b="0" i="1" spc="75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Microsoft YaHei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sz="4000" b="0" i="1" spc="75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icrosoft YaHei"/>
                      </a:rPr>
                      <m:t>]</m:t>
                    </m:r>
                  </m:oMath>
                </a14:m>
                <a:r>
                  <a:rPr lang="en-US" altLang="zh-CN" sz="40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Microsoft YaHei"/>
                  </a:rPr>
                  <a:t> </a:t>
                </a:r>
                <a:endParaRPr lang="en-US" altLang="zh-CN" sz="4000" b="0" spc="75" dirty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/>
                </a:endParaRPr>
              </a:p>
              <a:p>
                <a:pPr algn="l"/>
                <a:r>
                  <a:rPr lang="zh-CN" altLang="en-US" sz="32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注：</a:t>
                </a:r>
                <a:r>
                  <a:rPr lang="en-US" altLang="zh-CN" sz="3200" b="0" spc="75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tr</a:t>
                </a:r>
                <a:r>
                  <a:rPr lang="en-US" altLang="zh-CN" sz="32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(trainable)</a:t>
                </a:r>
                <a:r>
                  <a:rPr lang="zh-CN" altLang="en-US" sz="32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 ：不固定词向量</a:t>
                </a:r>
                <a:r>
                  <a:rPr lang="en-US" altLang="zh-CN" sz="32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, fix</a:t>
                </a:r>
                <a:r>
                  <a:rPr lang="zh-CN" altLang="en-US" sz="3200" b="0" spc="75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Microsoft YaHei"/>
                  </a:rPr>
                  <a:t>：固定词向量</a:t>
                </a:r>
                <a:endParaRPr lang="en-US" altLang="zh-CN" sz="3200" b="0" spc="75" dirty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Microsoft YaHei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37" y="2748949"/>
                <a:ext cx="16970375" cy="8565999"/>
              </a:xfrm>
              <a:prstGeom prst="rect">
                <a:avLst/>
              </a:prstGeom>
              <a:blipFill rotWithShape="1">
                <a:blip r:embed="rId2"/>
                <a:stretch>
                  <a:fillRect l="-1509" b="-1851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4319719" y="5211444"/>
          <a:ext cx="9291002" cy="47863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19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1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77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dirty="0">
                          <a:sym typeface="+mn-ea"/>
                        </a:rPr>
                        <a:t>模型</a:t>
                      </a:r>
                      <a:r>
                        <a:rPr lang="en-US" altLang="zh-CN" sz="4000" dirty="0">
                          <a:sym typeface="+mn-ea"/>
                        </a:rPr>
                        <a:t>(</a:t>
                      </a:r>
                      <a:r>
                        <a:rPr kumimoji="0" lang="en-US" altLang="zh-CN" sz="4000" u="none" strike="noStrike" cap="none" spc="75" normalizeH="0" baseline="0" dirty="0">
                          <a:ln>
                            <a:noFill/>
                          </a:ln>
                          <a:effectLst/>
                          <a:uFillTx/>
                          <a:sym typeface="+mn-ea"/>
                        </a:rPr>
                        <a:t>ESIM</a:t>
                      </a:r>
                      <a:r>
                        <a:rPr lang="en-US" altLang="zh-CN" sz="4000" dirty="0">
                          <a:sym typeface="+mn-ea"/>
                        </a:rPr>
                        <a:t>)</a:t>
                      </a:r>
                      <a:endParaRPr lang="en-US" altLang="zh-CN" sz="4000" dirty="0">
                        <a:latin typeface="微软雅黑" pitchFamily="34" charset="-122"/>
                        <a:ea typeface="微软雅黑" pitchFamily="34" charset="-122"/>
                        <a:cs typeface="Arial Unicode MS" panose="020B0604020202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dirty="0"/>
                        <a:t>F1</a:t>
                      </a:r>
                      <a:r>
                        <a:rPr lang="en-US" altLang="zh-CN" sz="4000" baseline="0" dirty="0"/>
                        <a:t> </a:t>
                      </a:r>
                      <a:r>
                        <a:rPr lang="en-US" altLang="zh-CN" sz="4000" dirty="0"/>
                        <a:t>Score</a:t>
                      </a:r>
                      <a:endParaRPr lang="en-US" altLang="zh-CN" sz="4000" i="0" dirty="0">
                        <a:latin typeface="微软雅黑" pitchFamily="34" charset="-122"/>
                        <a:ea typeface="微软雅黑" pitchFamily="34" charset="-122"/>
                        <a:cs typeface="Arial Unicode MS" panose="020B0604020202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7719"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4000" u="none" strike="noStrike" cap="none" spc="0" baseline="0" dirty="0">
                          <a:ln>
                            <a:noFill/>
                          </a:ln>
                          <a:uFillTx/>
                          <a:sym typeface="Helvetica Neue Light"/>
                        </a:rPr>
                        <a:t>词粒度表示</a:t>
                      </a:r>
                      <a:endParaRPr lang="zh-CN" altLang="en-US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4000" u="none" strike="noStrike" cap="none" spc="0" baseline="0" dirty="0">
                          <a:ln>
                            <a:noFill/>
                          </a:ln>
                          <a:uFillTx/>
                          <a:sym typeface="Helvetica Neue Light"/>
                        </a:rPr>
                        <a:t>70.82</a:t>
                      </a:r>
                      <a:endParaRPr lang="en-US" altLang="zh-CN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7719"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4000" u="none" strike="noStrike" cap="none" spc="0" baseline="0" dirty="0">
                          <a:ln>
                            <a:noFill/>
                          </a:ln>
                          <a:uFillTx/>
                          <a:sym typeface="Helvetica Neue Light"/>
                        </a:rPr>
                        <a:t>字粒度</a:t>
                      </a:r>
                      <a:r>
                        <a:rPr lang="zh-CN" altLang="en-US" sz="4000" u="none" strike="noStrike" cap="none" spc="0" baseline="0" dirty="0">
                          <a:ln>
                            <a:noFill/>
                          </a:ln>
                          <a:uFillTx/>
                          <a:sym typeface="+mn-ea"/>
                        </a:rPr>
                        <a:t>表示</a:t>
                      </a:r>
                      <a:endParaRPr lang="zh-CN" altLang="en-US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4000" u="none" strike="noStrike" cap="none" spc="0" baseline="0" dirty="0">
                          <a:ln>
                            <a:noFill/>
                          </a:ln>
                          <a:uFillTx/>
                          <a:sym typeface="Helvetica Neue Light"/>
                        </a:rPr>
                        <a:t>70.95</a:t>
                      </a:r>
                      <a:endParaRPr lang="en-US" altLang="zh-CN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7719">
                <a:tc>
                  <a:txBody>
                    <a:bodyPr/>
                    <a:lstStyle/>
                    <a:p>
                      <a:pPr marL="0" marR="0" indent="0" algn="ctr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4000" u="none" strike="noStrike" cap="none" spc="0" baseline="0" dirty="0">
                          <a:ln>
                            <a:noFill/>
                          </a:ln>
                          <a:uFillTx/>
                          <a:sym typeface="Helvetica Neue Light"/>
                        </a:rPr>
                        <a:t>拼接字和词粒度表示</a:t>
                      </a:r>
                      <a:endParaRPr lang="zh-CN" altLang="en-US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4000" u="none" strike="noStrike" cap="none" spc="0" baseline="0" dirty="0">
                          <a:ln>
                            <a:noFill/>
                          </a:ln>
                          <a:uFillTx/>
                          <a:sym typeface="Helvetica Neue Light"/>
                        </a:rPr>
                        <a:t>71.21</a:t>
                      </a:r>
                      <a:endParaRPr lang="en-US" altLang="zh-CN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7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u="none" strike="noStrike" cap="none" spc="0" baseline="0" dirty="0">
                          <a:ln>
                            <a:noFill/>
                          </a:ln>
                          <a:uFillTx/>
                          <a:sym typeface="Microsoft YaHei"/>
                        </a:rPr>
                        <a:t>卷积获得词向量</a:t>
                      </a:r>
                      <a:endParaRPr lang="zh-CN" altLang="en-US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Microsoft YaHe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u="none" strike="noStrike" cap="none" spc="0" baseline="0" dirty="0">
                          <a:ln>
                            <a:noFill/>
                          </a:ln>
                          <a:uFillTx/>
                          <a:sym typeface="Helvetica Neue Light"/>
                        </a:rPr>
                        <a:t>71.48</a:t>
                      </a:r>
                      <a:endParaRPr lang="en-US" altLang="zh-CN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7719"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4000" u="none" strike="noStrike" cap="none" spc="0" baseline="0" dirty="0">
                          <a:ln>
                            <a:noFill/>
                          </a:ln>
                          <a:uFillTx/>
                          <a:sym typeface="Microsoft YaHei"/>
                        </a:rPr>
                        <a:t>整合（字）词嵌入</a:t>
                      </a:r>
                      <a:endParaRPr lang="zh-CN" altLang="en-US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Microsoft YaHe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4000" u="none" strike="noStrike" cap="none" spc="0" baseline="0" dirty="0">
                          <a:ln>
                            <a:noFill/>
                          </a:ln>
                          <a:uFillTx/>
                          <a:sym typeface="Helvetica Neue Light"/>
                        </a:rPr>
                        <a:t>71.64</a:t>
                      </a:r>
                      <a:endParaRPr lang="en-US" altLang="zh-CN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5090608" y="4474128"/>
            <a:ext cx="7749223" cy="6104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b="0" spc="75" dirty="0">
                <a:latin typeface="+mn-lt"/>
                <a:ea typeface="+mn-ea"/>
                <a:cs typeface="+mn-cs"/>
                <a:sym typeface="Microsoft YaHei"/>
              </a:rPr>
              <a:t>表</a:t>
            </a:r>
            <a:r>
              <a:rPr lang="en-US" altLang="zh-CN" b="0" spc="75" dirty="0">
                <a:latin typeface="+mn-lt"/>
                <a:ea typeface="+mn-ea"/>
                <a:cs typeface="+mn-cs"/>
                <a:sym typeface="Microsoft YaHei"/>
              </a:rPr>
              <a:t>5</a:t>
            </a:r>
            <a:r>
              <a:rPr lang="zh-CN" altLang="en-US" b="0" spc="75" dirty="0">
                <a:latin typeface="+mn-lt"/>
                <a:ea typeface="+mn-ea"/>
                <a:cs typeface="+mn-cs"/>
                <a:sym typeface="Microsoft YaHei"/>
              </a:rPr>
              <a:t>：采用</a:t>
            </a:r>
            <a:r>
              <a:rPr lang="zh-CN" altLang="en-US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各项改进后</a:t>
            </a:r>
            <a:r>
              <a:rPr lang="zh-CN" altLang="en-US" b="0" spc="75" dirty="0">
                <a:latin typeface="+mn-lt"/>
                <a:ea typeface="+mn-ea"/>
                <a:cs typeface="+mn-cs"/>
                <a:sym typeface="Microsoft YaHei"/>
              </a:rPr>
              <a:t>的</a:t>
            </a:r>
            <a:r>
              <a:rPr lang="en-US" altLang="zh-CN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F1</a:t>
            </a:r>
            <a:r>
              <a:rPr lang="zh-CN" altLang="en-US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分数汇总</a:t>
            </a:r>
            <a:endParaRPr kumimoji="0" lang="zh-CN" altLang="en-US" b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这是一句话内容版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dirty="0"/>
              <a:t>特征工程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这是居中标题"/>
          <p:cNvSpPr txBox="1"/>
          <p:nvPr/>
        </p:nvSpPr>
        <p:spPr>
          <a:xfrm>
            <a:off x="1689100" y="1533134"/>
            <a:ext cx="2100580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FZLanTingHeiS-L-GB" charset="-122"/>
                <a:ea typeface="FZLanTingHeiS-L-GB" charset="-122"/>
                <a:cs typeface="FZLanTingHeiS-L-GB" charset="-122"/>
                <a:sym typeface="Microsoft YaHei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7200" spc="75" dirty="0">
                <a:solidFill>
                  <a:schemeClr val="tx1"/>
                </a:solidFill>
                <a:latin typeface="+mn-ea"/>
              </a:rPr>
              <a:t>无监督的字符串距离、相似度计算</a:t>
            </a:r>
            <a:endParaRPr lang="en-US" altLang="zh-CN" sz="7200" spc="75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91242" y="3421132"/>
            <a:ext cx="18840133" cy="75343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571500" indent="-571500" algn="l">
              <a:lnSpc>
                <a:spcPct val="250000"/>
              </a:lnSpc>
              <a:buFont typeface="Wingdings" pitchFamily="2" charset="2"/>
              <a:buChar char="u"/>
            </a:pP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  <a:sym typeface="Microsoft YaHei"/>
              </a:rPr>
              <a:t>编辑距离</a:t>
            </a:r>
            <a:endParaRPr kumimoji="0" lang="en-US" altLang="zh-CN" sz="4000" b="0" i="0" u="none" strike="noStrike" cap="none" spc="75" normalizeH="0" baseline="0" dirty="0">
              <a:ln>
                <a:noFill/>
              </a:ln>
              <a:solidFill>
                <a:schemeClr val="tx1"/>
              </a:solidFill>
              <a:uFillTx/>
              <a:latin typeface="+mn-ea"/>
              <a:ea typeface="+mn-ea"/>
              <a:cs typeface="+mn-cs"/>
              <a:sym typeface="Microsoft YaHei"/>
            </a:endParaRPr>
          </a:p>
          <a:p>
            <a:pPr marL="571500" indent="-571500" algn="l">
              <a:lnSpc>
                <a:spcPct val="250000"/>
              </a:lnSpc>
              <a:buFont typeface="Wingdings" pitchFamily="2" charset="2"/>
              <a:buChar char="u"/>
            </a:pP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  <a:sym typeface="Microsoft YaHei"/>
              </a:rPr>
              <a:t>最长公共子串</a:t>
            </a:r>
            <a:endParaRPr kumimoji="0" lang="en-US" altLang="zh-CN" sz="4000" b="0" i="0" u="none" strike="noStrike" cap="none" spc="75" normalizeH="0" baseline="0" dirty="0">
              <a:ln>
                <a:noFill/>
              </a:ln>
              <a:solidFill>
                <a:schemeClr val="tx1"/>
              </a:solidFill>
              <a:uFillTx/>
              <a:latin typeface="+mn-ea"/>
              <a:ea typeface="+mn-ea"/>
              <a:cs typeface="+mn-cs"/>
              <a:sym typeface="Microsoft YaHei"/>
            </a:endParaRPr>
          </a:p>
          <a:p>
            <a:pPr marL="571500" indent="-571500" algn="l">
              <a:lnSpc>
                <a:spcPct val="250000"/>
              </a:lnSpc>
              <a:buFont typeface="Wingdings" pitchFamily="2" charset="2"/>
              <a:buChar char="u"/>
            </a:pP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  <a:sym typeface="Microsoft YaHei"/>
              </a:rPr>
              <a:t>字符串核相似度</a:t>
            </a:r>
            <a:endParaRPr kumimoji="0" lang="en-US" altLang="zh-CN" sz="4000" b="0" i="0" u="none" strike="noStrike" cap="none" spc="75" normalizeH="0" baseline="0" dirty="0">
              <a:ln>
                <a:noFill/>
              </a:ln>
              <a:solidFill>
                <a:schemeClr val="tx1"/>
              </a:solidFill>
              <a:uFillTx/>
              <a:latin typeface="+mn-ea"/>
              <a:ea typeface="+mn-ea"/>
              <a:cs typeface="+mn-cs"/>
              <a:sym typeface="Microsoft YaHei"/>
            </a:endParaRPr>
          </a:p>
          <a:p>
            <a:pPr marL="571500" indent="-571500" algn="l">
              <a:lnSpc>
                <a:spcPct val="250000"/>
              </a:lnSpc>
              <a:buFont typeface="Wingdings" pitchFamily="2" charset="2"/>
              <a:buChar char="u"/>
            </a:pP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  <a:sym typeface="Microsoft YaHei"/>
              </a:rPr>
              <a:t>余弦相似度</a:t>
            </a:r>
            <a:endParaRPr kumimoji="0" lang="en-US" altLang="zh-CN" sz="4000" b="0" i="0" u="none" strike="noStrike" cap="none" spc="75" normalizeH="0" baseline="0" dirty="0">
              <a:ln>
                <a:noFill/>
              </a:ln>
              <a:solidFill>
                <a:schemeClr val="tx1"/>
              </a:solidFill>
              <a:uFillTx/>
              <a:latin typeface="+mn-ea"/>
              <a:ea typeface="+mn-ea"/>
              <a:cs typeface="+mn-cs"/>
              <a:sym typeface="Microsoft YaHei"/>
            </a:endParaRPr>
          </a:p>
          <a:p>
            <a:pPr marL="571500" indent="-571500" algn="l">
              <a:lnSpc>
                <a:spcPct val="250000"/>
              </a:lnSpc>
              <a:buFont typeface="Wingdings" pitchFamily="2" charset="2"/>
              <a:buChar char="u"/>
            </a:pP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+mn-ea"/>
                <a:ea typeface="+mn-ea"/>
                <a:cs typeface="+mn-cs"/>
                <a:sym typeface="Microsoft YaHei"/>
              </a:rPr>
              <a:t>汉明距离</a:t>
            </a:r>
            <a:endParaRPr kumimoji="0" lang="en-US" altLang="zh-CN" sz="4000" b="0" i="0" u="none" strike="noStrike" cap="none" spc="75" normalizeH="0" baseline="0" dirty="0">
              <a:ln>
                <a:noFill/>
              </a:ln>
              <a:solidFill>
                <a:schemeClr val="tx1"/>
              </a:solidFill>
              <a:uFillTx/>
              <a:latin typeface="+mn-ea"/>
              <a:ea typeface="+mn-ea"/>
              <a:cs typeface="+mn-cs"/>
              <a:sym typeface="Microsoft YaHei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49688" y="3509448"/>
            <a:ext cx="13608365" cy="80264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	</a:t>
            </a:r>
            <a:r>
              <a:rPr lang="zh-CN" altLang="en-US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通过统计发现，存在大量重复句子（见表</a:t>
            </a:r>
            <a:r>
              <a:rPr lang="en-US" altLang="zh-CN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5</a:t>
            </a:r>
            <a:r>
              <a:rPr lang="zh-CN" altLang="en-US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）</a:t>
            </a:r>
            <a:endParaRPr lang="en-US" altLang="zh-CN" sz="4000" b="0" spc="75" dirty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  <a:sym typeface="Microsoft YaHei"/>
            </a:endParaRPr>
          </a:p>
          <a:p>
            <a:pPr algn="l">
              <a:lnSpc>
                <a:spcPct val="150000"/>
              </a:lnSpc>
            </a:pPr>
            <a:r>
              <a:rPr lang="en-US" altLang="zh-CN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	</a:t>
            </a:r>
            <a:r>
              <a:rPr lang="zh-CN" altLang="en-US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以</a:t>
            </a:r>
            <a:r>
              <a:rPr lang="en-US" altLang="zh-CN" sz="4000" b="0" i="1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f</a:t>
            </a:r>
            <a:r>
              <a:rPr lang="zh-CN" altLang="en-US" sz="4000" b="0" i="1" spc="75" baseline="-25000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θ</a:t>
            </a:r>
            <a:r>
              <a:rPr lang="en-US" altLang="zh-CN" sz="4000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(</a:t>
            </a:r>
            <a:r>
              <a:rPr lang="en-US" altLang="zh-CN" sz="4000" b="0" i="1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a, b</a:t>
            </a:r>
            <a:r>
              <a:rPr lang="en-US" altLang="zh-CN" sz="4000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)</a:t>
            </a:r>
            <a:r>
              <a:rPr lang="zh-CN" altLang="en-US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的</a:t>
            </a:r>
            <a:r>
              <a:rPr lang="en-US" altLang="zh-CN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0/1</a:t>
            </a:r>
            <a:r>
              <a:rPr lang="zh-CN" altLang="en-US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取值为边权，</a:t>
            </a:r>
            <a:r>
              <a:rPr lang="en-US" altLang="zh-CN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a, b</a:t>
            </a:r>
            <a:r>
              <a:rPr lang="zh-CN" altLang="en-US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为顶点，构造一张图。</a:t>
            </a:r>
          </a:p>
          <a:p>
            <a:pPr algn="l">
              <a:lnSpc>
                <a:spcPct val="150000"/>
              </a:lnSpc>
            </a:pPr>
            <a:r>
              <a:rPr lang="zh-CN" altLang="en-US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特征</a:t>
            </a:r>
            <a:r>
              <a:rPr lang="en-US" altLang="zh-CN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1</a:t>
            </a:r>
            <a:r>
              <a:rPr lang="zh-CN" altLang="en-US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：所有与</a:t>
            </a:r>
            <a:r>
              <a:rPr lang="en-US" altLang="zh-CN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a</a:t>
            </a:r>
            <a:r>
              <a:rPr lang="zh-CN" altLang="en-US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相连的顶点数</a:t>
            </a:r>
          </a:p>
          <a:p>
            <a:pPr algn="l">
              <a:lnSpc>
                <a:spcPct val="150000"/>
              </a:lnSpc>
            </a:pPr>
            <a:r>
              <a:rPr lang="zh-CN" altLang="en-US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特征</a:t>
            </a:r>
            <a:r>
              <a:rPr lang="en-US" altLang="zh-CN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2</a:t>
            </a:r>
            <a:r>
              <a:rPr lang="zh-CN" altLang="en-US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：所有与</a:t>
            </a:r>
            <a:r>
              <a:rPr lang="en-US" altLang="zh-CN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b</a:t>
            </a:r>
            <a:r>
              <a:rPr lang="zh-CN" altLang="en-US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相连的顶点数</a:t>
            </a:r>
          </a:p>
          <a:p>
            <a:pPr algn="l">
              <a:lnSpc>
                <a:spcPct val="150000"/>
              </a:lnSpc>
            </a:pPr>
            <a:r>
              <a:rPr lang="zh-CN" altLang="en-US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特征</a:t>
            </a:r>
            <a:r>
              <a:rPr lang="en-US" altLang="zh-CN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3</a:t>
            </a:r>
            <a:r>
              <a:rPr lang="zh-CN" altLang="en-US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：与</a:t>
            </a:r>
            <a:r>
              <a:rPr lang="en-US" altLang="zh-CN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a</a:t>
            </a:r>
            <a:r>
              <a:rPr lang="zh-CN" altLang="en-US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相连顶点和与</a:t>
            </a:r>
            <a:r>
              <a:rPr lang="en-US" altLang="zh-CN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b</a:t>
            </a:r>
            <a:r>
              <a:rPr lang="zh-CN" altLang="en-US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相连顶点的交集大小</a:t>
            </a:r>
            <a:endParaRPr lang="en-US" altLang="zh-CN" sz="4000" b="0" spc="75" dirty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  <a:sym typeface="Microsoft YaHei"/>
            </a:endParaRPr>
          </a:p>
          <a:p>
            <a:pPr algn="l">
              <a:lnSpc>
                <a:spcPct val="150000"/>
              </a:lnSpc>
            </a:pPr>
            <a:endParaRPr lang="en-US" altLang="zh-CN" sz="4000" b="0" spc="75" dirty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  <a:sym typeface="Microsoft YaHei"/>
            </a:endParaRPr>
          </a:p>
          <a:p>
            <a:pPr algn="l">
              <a:lnSpc>
                <a:spcPct val="200000"/>
              </a:lnSpc>
            </a:pPr>
            <a:r>
              <a:rPr lang="en-US" altLang="zh-CN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	</a:t>
            </a:r>
            <a:r>
              <a:rPr lang="zh-CN" altLang="en-US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由传递性，对于预测的句子</a:t>
            </a:r>
            <a:r>
              <a:rPr lang="en-US" altLang="zh-CN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a, b</a:t>
            </a:r>
            <a:r>
              <a:rPr lang="zh-CN" altLang="en-US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，若存在顶点</a:t>
            </a:r>
            <a:r>
              <a:rPr lang="en-US" altLang="zh-CN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c</a:t>
            </a:r>
            <a:r>
              <a:rPr lang="zh-CN" altLang="en-US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，使得</a:t>
            </a:r>
            <a:r>
              <a:rPr lang="zh-CN" altLang="en-US" sz="4000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 </a:t>
            </a:r>
            <a:r>
              <a:rPr lang="en-US" altLang="zh-CN" sz="4000" b="0" i="1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f</a:t>
            </a:r>
            <a:r>
              <a:rPr lang="zh-CN" altLang="en-US" sz="4000" b="0" i="1" spc="75" baseline="-25000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θ</a:t>
            </a:r>
            <a:r>
              <a:rPr lang="en-US" altLang="zh-CN" sz="4000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(</a:t>
            </a:r>
            <a:r>
              <a:rPr lang="en-US" altLang="zh-CN" sz="4000" b="0" i="1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a, c</a:t>
            </a:r>
            <a:r>
              <a:rPr lang="en-US" altLang="zh-CN" sz="4000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) = 1</a:t>
            </a:r>
            <a:r>
              <a:rPr lang="zh-CN" altLang="en-US" sz="4000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，</a:t>
            </a:r>
            <a:r>
              <a:rPr lang="en-US" altLang="zh-CN" sz="4000" b="0" i="1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 f</a:t>
            </a:r>
            <a:r>
              <a:rPr lang="zh-CN" altLang="en-US" sz="4000" b="0" i="1" spc="75" baseline="-25000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θ</a:t>
            </a:r>
            <a:r>
              <a:rPr lang="en-US" altLang="zh-CN" sz="4000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(</a:t>
            </a:r>
            <a:r>
              <a:rPr lang="en-US" altLang="zh-CN" sz="4000" b="0" i="1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b, c</a:t>
            </a:r>
            <a:r>
              <a:rPr lang="en-US" altLang="zh-CN" sz="4000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) = 1</a:t>
            </a:r>
            <a:r>
              <a:rPr lang="zh-CN" altLang="en-US" sz="4000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，</a:t>
            </a:r>
            <a:r>
              <a:rPr lang="zh-CN" altLang="en-US" sz="4000" b="0" spc="75" dirty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则有：</a:t>
            </a:r>
            <a:r>
              <a:rPr lang="en-US" altLang="zh-CN" sz="4000" b="0" i="1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 f</a:t>
            </a:r>
            <a:r>
              <a:rPr lang="zh-CN" altLang="en-US" sz="4000" b="0" i="1" spc="75" baseline="-25000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θ</a:t>
            </a:r>
            <a:r>
              <a:rPr lang="en-US" altLang="zh-CN" sz="4000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(</a:t>
            </a:r>
            <a:r>
              <a:rPr lang="en-US" altLang="zh-CN" sz="4000" b="0" i="1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a, c</a:t>
            </a:r>
            <a:r>
              <a:rPr lang="en-US" altLang="zh-CN" sz="4000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) = 1</a:t>
            </a:r>
            <a:endParaRPr lang="en-US" altLang="zh-CN" sz="4000" b="0" spc="75" dirty="0">
              <a:solidFill>
                <a:schemeClr val="tx1"/>
              </a:solidFill>
              <a:latin typeface="Times New Roman" pitchFamily="18" charset="0"/>
              <a:ea typeface="+mn-ea"/>
              <a:cs typeface="Times New Roman" pitchFamily="18" charset="0"/>
              <a:sym typeface="Microsoft YaHei"/>
            </a:endParaRPr>
          </a:p>
        </p:txBody>
      </p:sp>
      <p:sp>
        <p:nvSpPr>
          <p:cNvPr id="8" name="这是居中标题"/>
          <p:cNvSpPr txBox="1"/>
          <p:nvPr/>
        </p:nvSpPr>
        <p:spPr>
          <a:xfrm>
            <a:off x="1689100" y="1533134"/>
            <a:ext cx="2100580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FZLanTingHeiS-L-GB" charset="-122"/>
                <a:ea typeface="FZLanTingHeiS-L-GB" charset="-122"/>
                <a:cs typeface="FZLanTingHeiS-L-GB" charset="-122"/>
                <a:sym typeface="Microsoft YaHei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7200" spc="75" dirty="0">
                <a:solidFill>
                  <a:schemeClr val="tx1"/>
                </a:solidFill>
                <a:latin typeface="+mn-ea"/>
              </a:rPr>
              <a:t>图特征</a:t>
            </a:r>
            <a:endParaRPr lang="en-US" altLang="zh-CN" sz="7200" spc="75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133887" y="2755425"/>
            <a:ext cx="4542156" cy="57656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2800" b="0" spc="75" dirty="0">
                <a:sym typeface="Microsoft YaHei"/>
              </a:rPr>
              <a:t>表</a:t>
            </a:r>
            <a:r>
              <a:rPr lang="en-US" altLang="zh-CN" sz="2800" b="0" spc="75" dirty="0">
                <a:sym typeface="Microsoft YaHei"/>
              </a:rPr>
              <a:t>5</a:t>
            </a:r>
            <a:r>
              <a:rPr lang="zh-CN" altLang="en-US" sz="2800" b="0" spc="75" dirty="0">
                <a:sym typeface="Microsoft YaHei"/>
              </a:rPr>
              <a:t>：</a:t>
            </a:r>
            <a:r>
              <a:rPr lang="zh-CN" altLang="en-US" sz="2800" b="0" spc="75" dirty="0">
                <a:latin typeface="Times New Roman" pitchFamily="18" charset="0"/>
                <a:cs typeface="Times New Roman" pitchFamily="18" charset="0"/>
                <a:sym typeface="Microsoft YaHei"/>
              </a:rPr>
              <a:t>句子及其出现的次数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923" y="3453479"/>
            <a:ext cx="7591528" cy="54868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229330" y="9254173"/>
            <a:ext cx="5726430" cy="5708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2800" b="0" spc="75" dirty="0">
                <a:sym typeface="Microsoft YaHei"/>
              </a:rPr>
              <a:t>表</a:t>
            </a:r>
            <a:r>
              <a:rPr lang="en-US" altLang="zh-CN" sz="2800" b="0" spc="75" dirty="0">
                <a:sym typeface="Microsoft YaHei"/>
              </a:rPr>
              <a:t>6</a:t>
            </a:r>
            <a:r>
              <a:rPr lang="zh-CN" altLang="en-US" sz="2800" b="0" spc="75" dirty="0">
                <a:sym typeface="Microsoft YaHei"/>
              </a:rPr>
              <a:t>：</a:t>
            </a:r>
            <a:r>
              <a:rPr lang="zh-CN" altLang="en-US" sz="2800" b="0" spc="75" dirty="0">
                <a:latin typeface="Times New Roman" pitchFamily="18" charset="0"/>
                <a:cs typeface="Times New Roman" pitchFamily="18" charset="0"/>
                <a:sym typeface="Microsoft YaHei"/>
              </a:rPr>
              <a:t>加入特征工程前后的</a:t>
            </a:r>
            <a:r>
              <a:rPr lang="en-US" altLang="zh-CN" sz="2800" b="0" spc="75" dirty="0">
                <a:latin typeface="Times New Roman" pitchFamily="18" charset="0"/>
                <a:cs typeface="Times New Roman" pitchFamily="18" charset="0"/>
                <a:sym typeface="Microsoft YaHei"/>
              </a:rPr>
              <a:t>F1</a:t>
            </a:r>
            <a:r>
              <a:rPr lang="zh-CN" altLang="en-US" sz="2800" b="0" spc="75" dirty="0">
                <a:latin typeface="Times New Roman" pitchFamily="18" charset="0"/>
                <a:cs typeface="Times New Roman" pitchFamily="18" charset="0"/>
                <a:sym typeface="Microsoft YaHei"/>
              </a:rPr>
              <a:t>分数</a:t>
            </a: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4911604" y="9981618"/>
          <a:ext cx="8083884" cy="20822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63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0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40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500" dirty="0">
                          <a:sym typeface="+mn-ea"/>
                        </a:rPr>
                        <a:t>模型</a:t>
                      </a:r>
                      <a:r>
                        <a:rPr lang="en-US" altLang="zh-CN" sz="3500" dirty="0">
                          <a:sym typeface="+mn-ea"/>
                        </a:rPr>
                        <a:t>(</a:t>
                      </a:r>
                      <a:r>
                        <a:rPr kumimoji="0" lang="en-US" altLang="zh-CN" sz="3500" u="none" strike="noStrike" cap="none" spc="75" normalizeH="0" baseline="0" dirty="0">
                          <a:ln>
                            <a:noFill/>
                          </a:ln>
                          <a:effectLst/>
                          <a:uFillTx/>
                          <a:sym typeface="+mn-ea"/>
                        </a:rPr>
                        <a:t>ESIM</a:t>
                      </a:r>
                      <a:r>
                        <a:rPr lang="en-US" altLang="zh-CN" sz="3500" dirty="0">
                          <a:sym typeface="+mn-ea"/>
                        </a:rPr>
                        <a:t>)</a:t>
                      </a:r>
                      <a:endParaRPr lang="en-US" altLang="zh-CN" sz="3500" dirty="0">
                        <a:latin typeface="微软雅黑" pitchFamily="34" charset="-122"/>
                        <a:ea typeface="微软雅黑" pitchFamily="34" charset="-122"/>
                        <a:cs typeface="Arial Unicode MS" panose="020B0604020202020204" pitchFamily="34" charset="-122"/>
                        <a:sym typeface="+mn-ea"/>
                      </a:endParaRPr>
                    </a:p>
                  </a:txBody>
                  <a:tcPr marL="79560" marR="79560" marT="39780" marB="397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500" dirty="0"/>
                        <a:t>F1</a:t>
                      </a:r>
                      <a:r>
                        <a:rPr lang="en-US" altLang="zh-CN" sz="3500" baseline="0" dirty="0"/>
                        <a:t> </a:t>
                      </a:r>
                      <a:r>
                        <a:rPr lang="en-US" altLang="zh-CN" sz="3500" dirty="0"/>
                        <a:t>Score</a:t>
                      </a:r>
                      <a:endParaRPr lang="en-US" altLang="zh-CN" sz="3500" i="0" dirty="0">
                        <a:latin typeface="微软雅黑" pitchFamily="34" charset="-122"/>
                        <a:ea typeface="微软雅黑" pitchFamily="34" charset="-122"/>
                        <a:cs typeface="Arial Unicode MS" panose="020B0604020202020204" pitchFamily="34" charset="-122"/>
                      </a:endParaRPr>
                    </a:p>
                  </a:txBody>
                  <a:tcPr marL="79560" marR="79560" marT="39780" marB="397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077"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3500" u="none" strike="noStrike" cap="none" spc="0" baseline="0" dirty="0">
                          <a:ln>
                            <a:noFill/>
                          </a:ln>
                          <a:uFillTx/>
                          <a:sym typeface="Microsoft YaHei"/>
                        </a:rPr>
                        <a:t>整合（字）词嵌入</a:t>
                      </a:r>
                      <a:endParaRPr lang="zh-CN" altLang="en-US" sz="35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Microsoft YaHei"/>
                      </a:endParaRPr>
                    </a:p>
                  </a:txBody>
                  <a:tcPr marL="79560" marR="79560" marT="39780" marB="39780"/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500" u="none" strike="noStrike" cap="none" spc="0" baseline="0" dirty="0">
                          <a:ln>
                            <a:noFill/>
                          </a:ln>
                          <a:uFillTx/>
                          <a:sym typeface="Helvetica Neue Light"/>
                        </a:rPr>
                        <a:t>71.64</a:t>
                      </a:r>
                      <a:endParaRPr lang="en-US" altLang="zh-CN" sz="35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 marL="79560" marR="79560" marT="39780" marB="397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077"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3500" u="none" strike="noStrike" cap="none" spc="0" baseline="0" dirty="0">
                          <a:ln>
                            <a:noFill/>
                          </a:ln>
                          <a:uFillTx/>
                          <a:sym typeface="Microsoft YaHei"/>
                        </a:rPr>
                        <a:t>加入特征工程</a:t>
                      </a:r>
                      <a:endParaRPr lang="zh-CN" altLang="en-US" sz="35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Microsoft YaHei"/>
                      </a:endParaRPr>
                    </a:p>
                  </a:txBody>
                  <a:tcPr marL="79560" marR="79560" marT="39780" marB="39780"/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500" u="none" strike="noStrike" cap="none" spc="0" baseline="0" dirty="0">
                          <a:ln>
                            <a:noFill/>
                          </a:ln>
                          <a:uFillTx/>
                          <a:sym typeface="Helvetica Neue Light"/>
                        </a:rPr>
                        <a:t>71.78</a:t>
                      </a:r>
                      <a:endParaRPr lang="en-US" altLang="zh-CN" sz="35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 marL="79560" marR="79560" marT="39780" marB="397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537" y="4791839"/>
            <a:ext cx="2890520" cy="28905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文本框 6"/>
          <p:cNvSpPr txBox="1"/>
          <p:nvPr/>
        </p:nvSpPr>
        <p:spPr>
          <a:xfrm>
            <a:off x="14225957" y="7945347"/>
            <a:ext cx="2011680" cy="2743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4400" dirty="0">
                <a:solidFill>
                  <a:srgbClr val="00ACFF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盛栋铭</a:t>
            </a:r>
          </a:p>
          <a:p>
            <a:pPr algn="ctr">
              <a:lnSpc>
                <a:spcPct val="150000"/>
              </a:lnSpc>
            </a:pPr>
            <a:r>
              <a:rPr lang="zh-CN" altLang="en-US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  <a:sym typeface="+mn-ea"/>
              </a:rPr>
              <a:t>华南理工大学</a:t>
            </a:r>
            <a:endParaRPr lang="en-US" altLang="zh-CN" sz="2400" b="0" dirty="0">
              <a:latin typeface="方正兰亭黑_GBK" panose="02000000000000000000" pitchFamily="2" charset="-122"/>
              <a:ea typeface="方正兰亭黑_GBK" panose="02000000000000000000" pitchFamily="2" charset="-122"/>
              <a:cs typeface="Lantinghei SC Demibold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  <a:sym typeface="+mn-ea"/>
              </a:rPr>
              <a:t>软件学院</a:t>
            </a:r>
          </a:p>
          <a:p>
            <a:pPr algn="ctr">
              <a:lnSpc>
                <a:spcPct val="150000"/>
              </a:lnSpc>
            </a:pPr>
            <a:r>
              <a:rPr lang="zh-CN" altLang="en-US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  <a:sym typeface="+mn-ea"/>
              </a:rPr>
              <a:t>大四</a:t>
            </a:r>
            <a:endParaRPr lang="zh-CN" altLang="en-US" sz="2400" b="0" dirty="0">
              <a:latin typeface="方正兰亭黑_GBK" panose="02000000000000000000" pitchFamily="2" charset="-122"/>
              <a:ea typeface="方正兰亭黑_GBK" panose="02000000000000000000" pitchFamily="2" charset="-122"/>
              <a:cs typeface="Lantinghei SC Demibold" charset="-122"/>
            </a:endParaRPr>
          </a:p>
        </p:txBody>
      </p:sp>
      <p:pic>
        <p:nvPicPr>
          <p:cNvPr id="8" name="图片 7" descr="G:\临时\dzg.jpgdz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95637" y="4791827"/>
            <a:ext cx="2890520" cy="28905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文本框 9"/>
          <p:cNvSpPr txBox="1"/>
          <p:nvPr/>
        </p:nvSpPr>
        <p:spPr>
          <a:xfrm>
            <a:off x="8035057" y="7945347"/>
            <a:ext cx="2011680" cy="2743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4400" dirty="0">
                <a:solidFill>
                  <a:srgbClr val="00ACFF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戴志港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华南理工大学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软件学院</a:t>
            </a: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方正兰亭黑_GBK" panose="02000000000000000000" pitchFamily="2" charset="-122"/>
                <a:ea typeface="方正兰亭黑_GBK" panose="02000000000000000000" pitchFamily="2" charset="-122"/>
                <a:cs typeface="Lantinghei SC Demibold" charset="-122"/>
              </a:rPr>
              <a:t>大四</a:t>
            </a:r>
          </a:p>
        </p:txBody>
      </p:sp>
      <p:sp>
        <p:nvSpPr>
          <p:cNvPr id="9" name="这是居中标题"/>
          <p:cNvSpPr txBox="1"/>
          <p:nvPr/>
        </p:nvSpPr>
        <p:spPr>
          <a:xfrm>
            <a:off x="1689100" y="1604574"/>
            <a:ext cx="2100580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FZLanTingHeiS-L-GB" charset="-122"/>
                <a:ea typeface="FZLanTingHeiS-L-GB" charset="-122"/>
                <a:cs typeface="FZLanTingHeiS-L-GB" charset="-122"/>
                <a:sym typeface="Microsoft YaHei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9pPr>
          </a:lstStyle>
          <a:p>
            <a:pPr hangingPunct="1"/>
            <a:r>
              <a:rPr lang="zh-CN" altLang="en-US" sz="9000" spc="300" dirty="0">
                <a:latin typeface="FZLanTingHeiS-R-GB" charset="-122"/>
                <a:ea typeface="FZLanTingHeiS-R-GB" charset="-122"/>
                <a:cs typeface="FZLanTingHeiS-R-GB" charset="-122"/>
              </a:rPr>
              <a:t>队名：老年养生炼丹</a:t>
            </a:r>
          </a:p>
          <a:p>
            <a:pPr hangingPunct="1"/>
            <a:endParaRPr lang="zh-CN" altLang="en-US" dirty="0"/>
          </a:p>
        </p:txBody>
      </p:sp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5199360" y="8161020"/>
          <a:ext cx="8698230" cy="30670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4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9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34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ym typeface="+mn-ea"/>
                        </a:rPr>
                        <a:t>模型</a:t>
                      </a:r>
                      <a:endParaRPr lang="zh-CN" altLang="en-US" sz="3200" dirty="0">
                        <a:latin typeface="微软雅黑" pitchFamily="34" charset="-122"/>
                        <a:ea typeface="微软雅黑" pitchFamily="34" charset="-122"/>
                        <a:cs typeface="Arial Unicode MS" panose="020B0604020202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f1 score</a:t>
                      </a:r>
                      <a:endParaRPr lang="en-US" altLang="zh-CN" sz="3200" dirty="0">
                        <a:latin typeface="微软雅黑" pitchFamily="34" charset="-122"/>
                        <a:ea typeface="微软雅黑" pitchFamily="34" charset="-122"/>
                        <a:cs typeface="Arial Unicode MS" panose="020B0604020202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4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spc="75" dirty="0">
                          <a:sym typeface="Microsoft YaHei"/>
                        </a:rPr>
                        <a:t>esim(trainable)</a:t>
                      </a:r>
                      <a:endParaRPr lang="en-US" altLang="zh-CN" sz="32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72.07</a:t>
                      </a:r>
                      <a:endParaRPr lang="en-US" altLang="zh-CN" sz="3200" dirty="0">
                        <a:solidFill>
                          <a:srgbClr val="C00000"/>
                        </a:solidFill>
                        <a:latin typeface="微软雅黑" pitchFamily="34" charset="-122"/>
                        <a:ea typeface="微软雅黑" pitchFamily="34" charset="-122"/>
                        <a:cs typeface="Arial Unicode MS" panose="020B0604020202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4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spc="75" dirty="0">
                          <a:sym typeface="Microsoft YaHei"/>
                        </a:rPr>
                        <a:t>esim(fixed)</a:t>
                      </a:r>
                      <a:endParaRPr lang="zh-CN" altLang="en-US" sz="3200" spc="75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  <a:cs typeface="Arial Unicode MS" panose="020B0604020202020204" pitchFamily="34" charset="-122"/>
                        <a:sym typeface="Microsoft YaHe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71.94</a:t>
                      </a:r>
                      <a:endParaRPr lang="en-US" altLang="zh-CN" sz="3200" dirty="0">
                        <a:latin typeface="微软雅黑" pitchFamily="34" charset="-122"/>
                        <a:ea typeface="微软雅黑" pitchFamily="34" charset="-122"/>
                        <a:cs typeface="Arial Unicode MS" panose="020B0604020202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4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spc="75" dirty="0">
                          <a:sym typeface="Microsoft YaHei"/>
                        </a:rPr>
                        <a:t>dcrn(fixed)</a:t>
                      </a:r>
                      <a:endParaRPr lang="en-US" altLang="zh-CN" sz="3200" spc="75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  <a:cs typeface="Arial Unicode MS" panose="020B0604020202020204" pitchFamily="34" charset="-122"/>
                        <a:sym typeface="Microsoft YaHe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dirty="0"/>
                        <a:t>71.65</a:t>
                      </a:r>
                      <a:endParaRPr lang="en-US" altLang="zh-CN" sz="3200" dirty="0">
                        <a:latin typeface="微软雅黑" pitchFamily="34" charset="-122"/>
                        <a:ea typeface="微软雅黑" pitchFamily="34" charset="-122"/>
                        <a:cs typeface="Arial Unicode MS" panose="020B0604020202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4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spc="75" dirty="0">
                          <a:sym typeface="Microsoft YaHei"/>
                        </a:rPr>
                        <a:t>ensemble</a:t>
                      </a:r>
                      <a:endParaRPr lang="zh-CN" altLang="en-US" sz="3200" spc="75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  <a:cs typeface="Arial Unicode MS" panose="020B0604020202020204" pitchFamily="34" charset="-122"/>
                        <a:sym typeface="Microsoft YaHe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dirty="0"/>
                        <a:t>73.92</a:t>
                      </a:r>
                      <a:r>
                        <a:rPr lang="zh-CN" altLang="en-US" sz="3200" dirty="0"/>
                        <a:t>（</a:t>
                      </a:r>
                      <a:r>
                        <a:rPr lang="en-US" altLang="zh-CN" sz="3200" dirty="0"/>
                        <a:t>B</a:t>
                      </a:r>
                      <a:r>
                        <a:rPr lang="zh-CN" altLang="en-US" sz="3200" dirty="0"/>
                        <a:t>榜）</a:t>
                      </a:r>
                      <a:endParaRPr lang="zh-CN" altLang="en-US" sz="3200" dirty="0">
                        <a:latin typeface="微软雅黑" pitchFamily="34" charset="-122"/>
                        <a:ea typeface="微软雅黑" pitchFamily="34" charset="-122"/>
                        <a:cs typeface="Arial Unicode MS" panose="020B0604020202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145790" y="6144260"/>
            <a:ext cx="486029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500" b="0" i="0" u="none" strike="noStrike" cap="none" spc="7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这里放一个最终模型的演示图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199360" y="4418330"/>
            <a:ext cx="8641080" cy="3451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95% </a:t>
            </a:r>
            <a:r>
              <a:rPr kumimoji="0" lang="zh-CN" altLang="en-US" sz="32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训练数据</a:t>
            </a:r>
            <a:r>
              <a:rPr kumimoji="0" lang="en-US" altLang="zh-CN" sz="32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+5% </a:t>
            </a:r>
            <a:r>
              <a:rPr kumimoji="0" lang="zh-CN" altLang="en-US" sz="32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验证数据（</a:t>
            </a:r>
            <a:r>
              <a:rPr kumimoji="0" lang="en-US" altLang="zh-CN" sz="32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2</a:t>
            </a:r>
            <a:r>
              <a:rPr kumimoji="0" lang="zh-CN" altLang="en-US" sz="32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万条）</a:t>
            </a:r>
          </a:p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4</a:t>
            </a:r>
            <a:r>
              <a:rPr kumimoji="0" lang="zh-CN" altLang="en-US" sz="32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个</a:t>
            </a:r>
            <a:r>
              <a:rPr kumimoji="0" lang="en-US" altLang="zh-CN" sz="3200" b="0" i="0" u="none" strike="noStrike" cap="none" spc="75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esim</a:t>
            </a:r>
            <a:r>
              <a:rPr kumimoji="0" lang="en-US" altLang="zh-CN" sz="32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kumimoji="0" lang="zh-CN" altLang="en-US" sz="32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固定词向量</a:t>
            </a:r>
          </a:p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4</a:t>
            </a:r>
            <a:r>
              <a:rPr kumimoji="0" lang="zh-CN" altLang="en-US" sz="32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个</a:t>
            </a:r>
            <a:r>
              <a:rPr kumimoji="0" lang="en-US" altLang="zh-CN" sz="3200" b="0" i="0" u="none" strike="noStrike" cap="none" spc="75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esim</a:t>
            </a:r>
            <a:r>
              <a:rPr kumimoji="0" lang="en-US" altLang="zh-CN" sz="32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kumimoji="0" lang="zh-CN" altLang="en-US" sz="32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不</a:t>
            </a:r>
            <a:r>
              <a:rPr lang="zh-CN" altLang="en-US" sz="3200" b="0" spc="75" dirty="0">
                <a:latin typeface="+mn-lt"/>
                <a:ea typeface="+mn-ea"/>
                <a:cs typeface="+mn-cs"/>
                <a:sym typeface="Microsoft YaHei"/>
              </a:rPr>
              <a:t>固定词向量</a:t>
            </a:r>
          </a:p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2</a:t>
            </a:r>
            <a:r>
              <a:rPr kumimoji="0" lang="zh-CN" altLang="en-US" sz="32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个</a:t>
            </a:r>
            <a:r>
              <a:rPr kumimoji="0" lang="en-US" altLang="zh-CN" sz="3200" b="0" i="0" u="none" strike="noStrike" cap="none" spc="75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dcrn</a:t>
            </a:r>
            <a:r>
              <a:rPr kumimoji="0" lang="en-US" altLang="zh-CN" sz="32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 </a:t>
            </a:r>
            <a:r>
              <a:rPr kumimoji="0" lang="zh-CN" altLang="en-US" sz="32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固定词向量</a:t>
            </a:r>
          </a:p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每次训练采用不同的初始化种子</a:t>
            </a:r>
          </a:p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均匀加权得到最终的</a:t>
            </a:r>
            <a:r>
              <a:rPr kumimoji="0" lang="en-US" altLang="zh-CN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ensemble</a:t>
            </a: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成绩</a:t>
            </a:r>
          </a:p>
        </p:txBody>
      </p:sp>
      <p:pic>
        <p:nvPicPr>
          <p:cNvPr id="9" name="图片 8" descr="未命名文件 (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790" y="3564890"/>
            <a:ext cx="10650220" cy="7663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这是居中标题"/>
          <p:cNvSpPr txBox="1">
            <a:spLocks noGrp="1"/>
          </p:cNvSpPr>
          <p:nvPr>
            <p:ph type="title"/>
          </p:nvPr>
        </p:nvSpPr>
        <p:spPr>
          <a:xfrm>
            <a:off x="1260475" y="1533134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rPr lang="zh-CN" dirty="0"/>
              <a:t>训练技巧</a:t>
            </a:r>
          </a:p>
        </p:txBody>
      </p:sp>
      <p:sp>
        <p:nvSpPr>
          <p:cNvPr id="133" name="这里是描述"/>
          <p:cNvSpPr txBox="1"/>
          <p:nvPr/>
        </p:nvSpPr>
        <p:spPr>
          <a:xfrm>
            <a:off x="3059165" y="8571211"/>
            <a:ext cx="3016778" cy="170610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spcBef>
                <a:spcPts val="3000"/>
              </a:spcBef>
              <a:defRPr sz="3600" b="1" spc="107"/>
            </a:lvl1pPr>
          </a:lstStyle>
          <a:p>
            <a:pPr marL="0" marR="0" lvl="0" indent="0" algn="ctr" defTabSz="825500" rtl="0" eaLnBrk="1" fontAlgn="auto" latinLnBrk="0" hangingPunct="0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0" cap="none" spc="10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Microsoft YaHei"/>
                <a:cs typeface="Times New Roman" pitchFamily="18" charset="0"/>
                <a:sym typeface="Microsoft YaHei"/>
              </a:rPr>
              <a:t>optimizer</a:t>
            </a:r>
          </a:p>
          <a:p>
            <a:pPr marL="0" marR="0" lvl="0" indent="0" algn="ctr" defTabSz="825500" rtl="0" eaLnBrk="1" fontAlgn="auto" latinLnBrk="0" hangingPunct="0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0" cap="none" spc="10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Microsoft YaHei"/>
                <a:cs typeface="Times New Roman" pitchFamily="18" charset="0"/>
                <a:sym typeface="Microsoft YaHei"/>
              </a:rPr>
              <a:t>Adam</a:t>
            </a:r>
            <a:r>
              <a:rPr kumimoji="0" lang="en-US" sz="3600" b="0" i="0" u="none" strike="noStrike" kern="0" cap="none" spc="107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Microsoft YaHei"/>
                <a:cs typeface="Times New Roman" pitchFamily="18" charset="0"/>
                <a:sym typeface="Microsoft YaHei"/>
              </a:rPr>
              <a:t>[8]</a:t>
            </a:r>
          </a:p>
        </p:txBody>
      </p:sp>
      <p:sp>
        <p:nvSpPr>
          <p:cNvPr id="139" name="这里是描述"/>
          <p:cNvSpPr txBox="1"/>
          <p:nvPr/>
        </p:nvSpPr>
        <p:spPr>
          <a:xfrm>
            <a:off x="8714422" y="8255899"/>
            <a:ext cx="6097905" cy="253402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spcBef>
                <a:spcPts val="3000"/>
              </a:spcBef>
              <a:defRPr sz="3600" b="1" spc="107"/>
            </a:lvl1pPr>
          </a:lstStyle>
          <a:p>
            <a:pPr marL="0" marR="0" lvl="0" indent="0" algn="ctr" defTabSz="825500" rtl="0" eaLnBrk="1" fontAlgn="auto" latinLnBrk="0" hangingPunct="0"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0" cap="none" spc="10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Microsoft YaHei"/>
                <a:cs typeface="Times New Roman" pitchFamily="18" charset="0"/>
                <a:sym typeface="Microsoft YaHei"/>
              </a:rPr>
              <a:t>learning rate</a:t>
            </a:r>
          </a:p>
          <a:p>
            <a:pPr marL="0" marR="0" lvl="0" indent="0" algn="ctr" defTabSz="825500" rtl="0" eaLnBrk="1" fontAlgn="auto" latinLnBrk="0" hangingPunct="0"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0" cap="none" spc="10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Microsoft YaHei"/>
                <a:cs typeface="Times New Roman" pitchFamily="18" charset="0"/>
                <a:sym typeface="Microsoft YaHei"/>
              </a:rPr>
              <a:t>分段下降</a:t>
            </a:r>
          </a:p>
          <a:p>
            <a:pPr marL="0" marR="0" lvl="0" indent="0" algn="ctr" defTabSz="825500" rtl="0" eaLnBrk="1" fontAlgn="auto" latinLnBrk="0" hangingPunct="0"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10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Microsoft YaHei"/>
                <a:cs typeface="Times New Roman" pitchFamily="18" charset="0"/>
                <a:sym typeface="Microsoft YaHei"/>
              </a:rPr>
              <a:t>4</a:t>
            </a:r>
            <a:r>
              <a:rPr kumimoji="0" lang="zh-CN" altLang="en-US" sz="3600" b="0" i="0" u="none" strike="noStrike" kern="0" cap="none" spc="10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Microsoft YaHei"/>
                <a:cs typeface="Times New Roman" pitchFamily="18" charset="0"/>
                <a:sym typeface="Microsoft YaHei"/>
              </a:rPr>
              <a:t>个</a:t>
            </a:r>
            <a:r>
              <a:rPr kumimoji="0" lang="en-US" altLang="zh-CN" sz="3600" b="0" i="0" u="none" strike="noStrike" kern="0" cap="none" spc="10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Microsoft YaHei"/>
                <a:cs typeface="Times New Roman" pitchFamily="18" charset="0"/>
                <a:sym typeface="Microsoft YaHei"/>
              </a:rPr>
              <a:t>epoch</a:t>
            </a:r>
            <a:r>
              <a:rPr kumimoji="0" lang="zh-CN" altLang="en-US" sz="3600" b="0" i="0" u="none" strike="noStrike" kern="0" cap="none" spc="10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Microsoft YaHei"/>
                <a:cs typeface="Times New Roman" pitchFamily="18" charset="0"/>
                <a:sym typeface="Microsoft YaHei"/>
              </a:rPr>
              <a:t>收敛</a:t>
            </a:r>
          </a:p>
        </p:txBody>
      </p:sp>
      <p:sp>
        <p:nvSpPr>
          <p:cNvPr id="142" name="这里是描述"/>
          <p:cNvSpPr txBox="1"/>
          <p:nvPr/>
        </p:nvSpPr>
        <p:spPr>
          <a:xfrm>
            <a:off x="18748881" y="8249270"/>
            <a:ext cx="2954912" cy="166359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3000"/>
              </a:spcBef>
              <a:defRPr sz="3600" b="1" spc="107"/>
            </a:lvl1pPr>
          </a:lstStyle>
          <a:p>
            <a:pPr marL="0" marR="0" lvl="0" indent="0" algn="ctr" defTabSz="825500" rtl="0" eaLnBrk="1" fontAlgn="auto" latinLnBrk="0" hangingPunct="0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0" cap="none" spc="10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Microsoft YaHei"/>
                <a:cs typeface="Times New Roman" pitchFamily="18" charset="0"/>
                <a:sym typeface="Microsoft YaHei"/>
              </a:rPr>
              <a:t>loss</a:t>
            </a:r>
          </a:p>
          <a:p>
            <a:pPr marL="0" marR="0" lvl="0" indent="0" algn="ctr" defTabSz="825500" rtl="0" eaLnBrk="1" fontAlgn="auto" latinLnBrk="0" hangingPunct="0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0" cap="none" spc="10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Microsoft YaHei"/>
                <a:cs typeface="Times New Roman" pitchFamily="18" charset="0"/>
                <a:sym typeface="Microsoft YaHei"/>
              </a:rPr>
              <a:t>正负样比加权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709" y="3819134"/>
            <a:ext cx="4123691" cy="42306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888" y="3828050"/>
            <a:ext cx="6519474" cy="4195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6940" y="3828051"/>
            <a:ext cx="5598795" cy="41954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4325" y="9998346"/>
            <a:ext cx="6695440" cy="15049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123488" y="11611224"/>
            <a:ext cx="222605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[8]</a:t>
            </a:r>
            <a:r>
              <a:rPr lang="zh-CN" altLang="en-US" sz="3200" b="0" dirty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3200" b="0" dirty="0" err="1">
                <a:latin typeface="Times New Roman" pitchFamily="18" charset="0"/>
                <a:cs typeface="Times New Roman" pitchFamily="18" charset="0"/>
                <a:sym typeface="+mn-ea"/>
              </a:rPr>
              <a:t>Kingma</a:t>
            </a:r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 et al. “Adam: A Method for Stochastic Optimization”,</a:t>
            </a:r>
            <a:r>
              <a:rPr lang="zh-CN" altLang="en-US" sz="3200" b="0" dirty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ICLR 2015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389187" y="3782547"/>
                <a:ext cx="16627476" cy="80958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lstStyle/>
              <a:p>
                <a:pPr marL="0" marR="0" indent="0" algn="l" defTabSz="825500" rtl="0" eaLnBrk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4000" b="0" i="0" u="none" strike="noStrike" cap="none" spc="75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ea"/>
                    <a:ea typeface="+mn-ea"/>
                    <a:cs typeface="+mn-cs"/>
                    <a:sym typeface="Microsoft YaHei"/>
                  </a:rPr>
                  <a:t>复赛</a:t>
                </a:r>
                <a:r>
                  <a:rPr kumimoji="0" lang="en-US" altLang="zh-CN" sz="4000" b="0" i="0" u="none" strike="noStrike" cap="none" spc="75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ea"/>
                    <a:ea typeface="+mn-ea"/>
                    <a:cs typeface="+mn-cs"/>
                    <a:sym typeface="Microsoft YaHei"/>
                  </a:rPr>
                  <a:t>B</a:t>
                </a:r>
                <a:r>
                  <a:rPr kumimoji="0" lang="zh-CN" altLang="en-US" sz="4000" b="0" i="0" u="none" strike="noStrike" cap="none" spc="75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ea"/>
                    <a:ea typeface="+mn-ea"/>
                    <a:cs typeface="+mn-cs"/>
                    <a:sym typeface="Microsoft YaHei"/>
                  </a:rPr>
                  <a:t>榜</a:t>
                </a:r>
                <a:r>
                  <a:rPr kumimoji="0" lang="en-US" altLang="zh-CN" sz="4000" b="0" i="0" u="none" strike="noStrike" cap="none" spc="75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ea"/>
                    <a:ea typeface="+mn-ea"/>
                    <a:cs typeface="+mn-cs"/>
                    <a:sym typeface="Microsoft YaHei"/>
                  </a:rPr>
                  <a:t>private</a:t>
                </a:r>
                <a:r>
                  <a:rPr kumimoji="0" lang="zh-CN" altLang="en-US" sz="4000" b="0" i="0" u="none" strike="noStrike" cap="none" spc="75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ea"/>
                    <a:ea typeface="+mn-ea"/>
                    <a:cs typeface="+mn-cs"/>
                    <a:sym typeface="Microsoft YaHei"/>
                  </a:rPr>
                  <a:t>的评测机制：</a:t>
                </a:r>
                <a:r>
                  <a:rPr kumimoji="0" lang="en-US" altLang="zh-CN" sz="4000" b="0" i="0" u="none" strike="noStrike" cap="none" spc="75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ea"/>
                    <a:ea typeface="+mn-ea"/>
                    <a:cs typeface="+mn-cs"/>
                    <a:sym typeface="Microsoft YaHei"/>
                  </a:rPr>
                  <a:t>8</a:t>
                </a:r>
                <a:r>
                  <a:rPr kumimoji="0" lang="zh-CN" altLang="en-US" sz="4000" b="0" i="0" u="none" strike="noStrike" cap="none" spc="75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ea"/>
                    <a:ea typeface="+mn-ea"/>
                    <a:cs typeface="+mn-cs"/>
                    <a:sym typeface="Microsoft YaHei"/>
                  </a:rPr>
                  <a:t>次评测机会，</a:t>
                </a:r>
                <a:r>
                  <a:rPr kumimoji="0" lang="en-US" altLang="zh-CN" sz="4000" b="0" i="0" u="none" strike="noStrike" cap="none" spc="75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ea"/>
                    <a:ea typeface="+mn-ea"/>
                    <a:cs typeface="+mn-cs"/>
                    <a:sym typeface="Microsoft YaHei"/>
                  </a:rPr>
                  <a:t>1W</a:t>
                </a:r>
                <a:r>
                  <a:rPr kumimoji="0" lang="zh-CN" altLang="en-US" sz="4000" b="0" i="0" u="none" strike="noStrike" cap="none" spc="75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ea"/>
                    <a:ea typeface="+mn-ea"/>
                    <a:cs typeface="+mn-cs"/>
                    <a:sym typeface="Microsoft YaHei"/>
                  </a:rPr>
                  <a:t>条测试数据，</a:t>
                </a:r>
                <a:r>
                  <a:rPr kumimoji="0" lang="en-US" altLang="zh-CN" sz="4000" b="0" i="0" u="none" strike="noStrike" cap="none" spc="75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ea"/>
                    <a:ea typeface="+mn-ea"/>
                    <a:cs typeface="+mn-cs"/>
                    <a:sym typeface="Microsoft YaHei"/>
                  </a:rPr>
                  <a:t>F1 score</a:t>
                </a:r>
              </a:p>
              <a:p>
                <a:pPr algn="l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pc="75" dirty="0">
                          <a:latin typeface="Cambria Math" panose="02040503050406030204" pitchFamily="18" charset="0"/>
                          <a:ea typeface="+mn-ea"/>
                          <a:cs typeface="+mn-cs"/>
                          <a:sym typeface="Microsoft YaHei"/>
                        </a:rPr>
                        <m:t>𝑓</m:t>
                      </m:r>
                      <m:r>
                        <a:rPr lang="en-US" altLang="zh-CN" sz="4000" b="0" i="1" spc="75" dirty="0" smtClean="0">
                          <a:latin typeface="Cambria Math" panose="02040503050406030204" pitchFamily="18" charset="0"/>
                          <a:ea typeface="+mn-ea"/>
                          <a:cs typeface="+mn-cs"/>
                          <a:sym typeface="Microsoft YaHei"/>
                        </a:rPr>
                        <m:t>1=2</m:t>
                      </m:r>
                      <m:r>
                        <a:rPr lang="en-US" altLang="zh-CN" sz="4000" b="0" i="1" spc="75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/>
                        </a:rPr>
                        <m:t>∗</m:t>
                      </m:r>
                      <m:f>
                        <m:fPr>
                          <m:ctrlPr>
                            <a:rPr lang="en-US" altLang="zh-CN" sz="4000" b="0" i="1" spc="75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Microsoft YaHei"/>
                            </a:rPr>
                          </m:ctrlPr>
                        </m:fPr>
                        <m:num>
                          <m:r>
                            <a:rPr lang="en-US" altLang="zh-CN" sz="4000" b="0" i="1" spc="75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Microsoft YaHei"/>
                            </a:rPr>
                            <m:t>𝑝𝑟𝑒𝑐𝑖𝑠𝑖𝑜𝑛</m:t>
                          </m:r>
                          <m:r>
                            <a:rPr lang="en-US" altLang="zh-CN" sz="4000" b="0" i="1" spc="75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Microsoft YaHei"/>
                            </a:rPr>
                            <m:t>∗</m:t>
                          </m:r>
                          <m:r>
                            <a:rPr lang="en-US" altLang="zh-CN" sz="4000" b="0" i="1" spc="75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Microsoft YaHei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altLang="zh-CN" sz="4000" b="0" i="1" spc="75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Microsoft YaHei"/>
                            </a:rPr>
                            <m:t>𝑝𝑟𝑒𝑐𝑖𝑠𝑖𝑜𝑛</m:t>
                          </m:r>
                          <m:r>
                            <a:rPr lang="en-US" altLang="zh-CN" sz="4000" b="0" i="1" spc="75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Microsoft YaHei"/>
                            </a:rPr>
                            <m:t>+</m:t>
                          </m:r>
                          <m:r>
                            <a:rPr lang="en-US" altLang="zh-CN" sz="4000" b="0" i="1" spc="75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Microsoft YaHei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kumimoji="0" lang="en-US" altLang="zh-CN" sz="4000" b="0" i="1" u="none" strike="noStrike" cap="none" spc="75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ea"/>
                  <a:ea typeface="+mn-ea"/>
                  <a:cs typeface="+mn-cs"/>
                  <a:sym typeface="Microsoft YaHei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4000" b="0" spc="75" dirty="0">
                    <a:latin typeface="+mn-ea"/>
                    <a:ea typeface="+mn-ea"/>
                    <a:sym typeface="Microsoft YaHei"/>
                  </a:rPr>
                  <a:t>通过提交一次全</a:t>
                </a:r>
                <a:r>
                  <a:rPr lang="en-US" altLang="zh-CN" sz="4000" b="0" spc="75" dirty="0">
                    <a:latin typeface="+mn-ea"/>
                    <a:ea typeface="+mn-ea"/>
                    <a:sym typeface="Microsoft YaHei"/>
                  </a:rPr>
                  <a:t>1</a:t>
                </a:r>
                <a:r>
                  <a:rPr lang="zh-CN" altLang="en-US" sz="4000" b="0" spc="75" dirty="0">
                    <a:latin typeface="+mn-ea"/>
                    <a:ea typeface="+mn-ea"/>
                    <a:sym typeface="Microsoft YaHei"/>
                  </a:rPr>
                  <a:t>的预测结果，使</a:t>
                </a:r>
                <a:r>
                  <a:rPr lang="en-US" altLang="zh-CN" sz="4000" b="0" spc="75" dirty="0">
                    <a:latin typeface="+mn-ea"/>
                    <a:ea typeface="+mn-ea"/>
                    <a:sym typeface="Microsoft YaHei"/>
                  </a:rPr>
                  <a:t>recall=1</a:t>
                </a:r>
                <a:r>
                  <a:rPr lang="zh-CN" altLang="en-US" sz="4000" b="0" spc="75" dirty="0">
                    <a:latin typeface="+mn-ea"/>
                    <a:ea typeface="+mn-ea"/>
                    <a:sym typeface="Microsoft YaHei"/>
                  </a:rPr>
                  <a:t>，则：</a:t>
                </a:r>
                <a:endParaRPr lang="en-US" altLang="zh-CN" sz="4000" b="0" spc="75" dirty="0">
                  <a:latin typeface="+mn-ea"/>
                  <a:ea typeface="+mn-ea"/>
                  <a:sym typeface="Microsoft YaHei"/>
                </a:endParaRPr>
              </a:p>
              <a:p>
                <a:pPr algn="l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pc="75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Microsoft YaHei"/>
                        </a:rPr>
                        <m:t>𝑝𝑟𝑒𝑐𝑖𝑠𝑖𝑜𝑛</m:t>
                      </m:r>
                      <m:r>
                        <a:rPr lang="en-US" altLang="zh-CN" sz="4000" b="0" i="1" spc="75" dirty="0" smtClean="0">
                          <a:latin typeface="Cambria Math" panose="02040503050406030204" pitchFamily="18" charset="0"/>
                          <a:ea typeface="+mn-ea"/>
                          <a:sym typeface="Microsoft YaHei"/>
                        </a:rPr>
                        <m:t>= </m:t>
                      </m:r>
                      <m:f>
                        <m:fPr>
                          <m:ctrlPr>
                            <a:rPr lang="en-US" altLang="zh-CN" sz="4000" b="0" i="1" spc="75" dirty="0" smtClean="0">
                              <a:latin typeface="Cambria Math" panose="02040503050406030204" pitchFamily="18" charset="0"/>
                              <a:ea typeface="+mn-ea"/>
                              <a:sym typeface="Microsoft YaHei"/>
                            </a:rPr>
                          </m:ctrlPr>
                        </m:fPr>
                        <m:num>
                          <m:r>
                            <a:rPr lang="en-US" altLang="zh-CN" sz="4000" b="0" i="1" spc="75" dirty="0">
                              <a:latin typeface="Cambria Math" panose="02040503050406030204" pitchFamily="18" charset="0"/>
                              <a:ea typeface="+mn-ea"/>
                              <a:sym typeface="Microsoft YaHei"/>
                            </a:rPr>
                            <m:t>𝑝𝑜𝑠</m:t>
                          </m:r>
                        </m:num>
                        <m:den>
                          <m:r>
                            <a:rPr lang="en-US" altLang="zh-CN" sz="4000" b="0" i="1" spc="75" dirty="0" smtClean="0">
                              <a:latin typeface="Cambria Math" panose="02040503050406030204" pitchFamily="18" charset="0"/>
                              <a:ea typeface="+mn-ea"/>
                              <a:sym typeface="Microsoft YaHei"/>
                            </a:rPr>
                            <m:t>𝑝𝑜𝑠</m:t>
                          </m:r>
                          <m:r>
                            <a:rPr lang="en-US" altLang="zh-CN" sz="4000" b="0" i="1" spc="75" dirty="0" smtClean="0">
                              <a:latin typeface="Cambria Math" panose="02040503050406030204" pitchFamily="18" charset="0"/>
                              <a:ea typeface="+mn-ea"/>
                              <a:sym typeface="Microsoft YaHei"/>
                            </a:rPr>
                            <m:t>+</m:t>
                          </m:r>
                          <m:r>
                            <a:rPr lang="en-US" altLang="zh-CN" sz="4000" b="0" i="1" spc="75" dirty="0" smtClean="0">
                              <a:latin typeface="Cambria Math" panose="02040503050406030204" pitchFamily="18" charset="0"/>
                              <a:ea typeface="+mn-ea"/>
                              <a:sym typeface="Microsoft YaHei"/>
                            </a:rPr>
                            <m:t>𝑛𝑒𝑔</m:t>
                          </m:r>
                        </m:den>
                      </m:f>
                      <m:r>
                        <a:rPr lang="en-US" altLang="zh-CN" sz="4000" b="0" i="1" spc="75" dirty="0" smtClean="0">
                          <a:latin typeface="Cambria Math" panose="02040503050406030204" pitchFamily="18" charset="0"/>
                          <a:ea typeface="+mn-ea"/>
                          <a:sym typeface="Microsoft YaHei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spc="75" dirty="0" smtClean="0">
                              <a:latin typeface="Cambria Math" panose="02040503050406030204" pitchFamily="18" charset="0"/>
                              <a:ea typeface="+mn-ea"/>
                              <a:sym typeface="Microsoft YaHei"/>
                            </a:rPr>
                          </m:ctrlPr>
                        </m:fPr>
                        <m:num>
                          <m:r>
                            <a:rPr lang="en-US" altLang="zh-CN" sz="4000" b="0" i="1" spc="75" dirty="0" smtClean="0">
                              <a:latin typeface="Cambria Math" panose="02040503050406030204" pitchFamily="18" charset="0"/>
                              <a:ea typeface="+mn-ea"/>
                              <a:sym typeface="Microsoft YaHei"/>
                            </a:rPr>
                            <m:t>𝑓</m:t>
                          </m:r>
                          <m:r>
                            <a:rPr lang="en-US" altLang="zh-CN" sz="4000" b="0" i="1" spc="75" dirty="0" smtClean="0">
                              <a:latin typeface="Cambria Math" panose="02040503050406030204" pitchFamily="18" charset="0"/>
                              <a:ea typeface="+mn-ea"/>
                              <a:sym typeface="Microsoft YaHei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4000" b="0" i="1" spc="75" dirty="0" smtClean="0">
                              <a:latin typeface="Cambria Math" panose="02040503050406030204" pitchFamily="18" charset="0"/>
                              <a:ea typeface="+mn-ea"/>
                              <a:sym typeface="Microsoft YaHei"/>
                            </a:rPr>
                            <m:t>2−</m:t>
                          </m:r>
                          <m:r>
                            <a:rPr lang="en-US" altLang="zh-CN" sz="4000" b="0" i="1" spc="75" dirty="0" smtClean="0">
                              <a:latin typeface="Cambria Math" panose="02040503050406030204" pitchFamily="18" charset="0"/>
                              <a:ea typeface="+mn-ea"/>
                              <a:sym typeface="Microsoft YaHei"/>
                            </a:rPr>
                            <m:t>𝑓</m:t>
                          </m:r>
                          <m:r>
                            <a:rPr lang="en-US" altLang="zh-CN" sz="4000" b="0" i="1" spc="75" dirty="0" smtClean="0">
                              <a:latin typeface="Cambria Math" panose="02040503050406030204" pitchFamily="18" charset="0"/>
                              <a:ea typeface="+mn-ea"/>
                              <a:sym typeface="Microsoft YaHei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altLang="zh-CN" sz="4000" b="0" spc="75" dirty="0">
                  <a:latin typeface="+mn-ea"/>
                  <a:ea typeface="+mn-ea"/>
                  <a:sym typeface="Microsoft YaHei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4000" b="0" spc="75" dirty="0">
                    <a:latin typeface="+mn-ea"/>
                    <a:ea typeface="+mn-ea"/>
                    <a:sym typeface="Microsoft YaHei"/>
                  </a:rPr>
                  <a:t>由此可获得测试集的正负样比，从而过拟合</a:t>
                </a:r>
                <a:r>
                  <a:rPr lang="en-US" altLang="zh-CN" sz="4000" b="0" spc="75" dirty="0">
                    <a:latin typeface="+mn-ea"/>
                    <a:ea typeface="+mn-ea"/>
                    <a:sym typeface="Microsoft YaHei"/>
                  </a:rPr>
                  <a:t>B</a:t>
                </a:r>
                <a:r>
                  <a:rPr lang="zh-CN" altLang="en-US" sz="4000" b="0" spc="75" dirty="0">
                    <a:latin typeface="+mn-ea"/>
                    <a:ea typeface="+mn-ea"/>
                    <a:sym typeface="Microsoft YaHei"/>
                  </a:rPr>
                  <a:t>榜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187" y="3782547"/>
                <a:ext cx="16627476" cy="8095806"/>
              </a:xfrm>
              <a:prstGeom prst="rect">
                <a:avLst/>
              </a:prstGeom>
              <a:blipFill rotWithShape="1">
                <a:blip r:embed="rId2"/>
                <a:stretch>
                  <a:fillRect l="-1540" b="-602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5" name="这是居中标题"/>
          <p:cNvSpPr txBox="1"/>
          <p:nvPr/>
        </p:nvSpPr>
        <p:spPr>
          <a:xfrm>
            <a:off x="1260475" y="1533134"/>
            <a:ext cx="2100580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FZLanTingHeiS-L-GB" charset="-122"/>
                <a:ea typeface="FZLanTingHeiS-L-GB" charset="-122"/>
                <a:cs typeface="FZLanTingHeiS-L-GB" charset="-122"/>
                <a:sym typeface="Microsoft YaHei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7200" spc="75" dirty="0"/>
              <a:t>我们</a:t>
            </a:r>
            <a:r>
              <a:rPr lang="zh-CN" altLang="en-US" sz="7200" spc="75" dirty="0">
                <a:solidFill>
                  <a:srgbClr val="FF0000"/>
                </a:solidFill>
              </a:rPr>
              <a:t>没有利用的</a:t>
            </a:r>
            <a:r>
              <a:rPr lang="zh-CN" altLang="en-US" sz="7200" spc="75" dirty="0"/>
              <a:t>评测机制</a:t>
            </a:r>
            <a:r>
              <a:rPr lang="en-US" altLang="zh-CN" sz="7200" spc="75" dirty="0"/>
              <a:t>Bug</a:t>
            </a:r>
            <a:endParaRPr lang="zh-CN" altLang="en-US" sz="7200" b="0" spc="75"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这是一句话内容版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FZLanTingHeiS-R-GB" charset="-122"/>
                <a:ea typeface="FZLanTingHeiS-R-GB" charset="-122"/>
                <a:cs typeface="FZLanTingHeiS-R-GB" charset="-122"/>
                <a:sym typeface="+mn-ea"/>
              </a:rPr>
              <a:t>感想与可提升点</a:t>
            </a:r>
            <a:endParaRPr lang="zh-CN"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76817" y="2715326"/>
            <a:ext cx="18039715" cy="80264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R="0" algn="l" defTabSz="825500" rtl="0" ea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</a:pPr>
            <a:r>
              <a:rPr lang="en-US" altLang="zh-CN" sz="4000" b="0" spc="75" dirty="0">
                <a:latin typeface="+mn-lt"/>
                <a:ea typeface="+mn-ea"/>
                <a:cs typeface="+mn-cs"/>
                <a:sym typeface="Microsoft YaHei"/>
              </a:rPr>
              <a:t>	</a:t>
            </a:r>
            <a:r>
              <a:rPr lang="zh-CN" altLang="en-US" sz="4000" b="0" spc="75" dirty="0">
                <a:latin typeface="+mn-lt"/>
                <a:ea typeface="+mn-ea"/>
                <a:cs typeface="+mn-cs"/>
                <a:sym typeface="Microsoft YaHei"/>
              </a:rPr>
              <a:t>感想：</a:t>
            </a:r>
          </a:p>
          <a:p>
            <a:pPr marL="571500" marR="0" indent="-5715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</a:pP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更鲁棒的中文分词</a:t>
            </a:r>
          </a:p>
          <a:p>
            <a:pPr marL="571500" marR="0" indent="-5715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</a:pP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低频词词向量表示</a:t>
            </a:r>
          </a:p>
          <a:p>
            <a:pPr marL="571500" marR="0" indent="-5715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</a:pP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中文字与词之间关联</a:t>
            </a:r>
          </a:p>
          <a:p>
            <a:pPr marR="0" algn="l" defTabSz="825500" rtl="0" ea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</a:pPr>
            <a:r>
              <a:rPr lang="en-US" altLang="zh-CN" sz="4000" b="0" spc="75" dirty="0">
                <a:latin typeface="+mn-lt"/>
                <a:ea typeface="+mn-ea"/>
                <a:cs typeface="+mn-cs"/>
                <a:sym typeface="Microsoft YaHei"/>
              </a:rPr>
              <a:t>	</a:t>
            </a:r>
            <a:r>
              <a:rPr lang="zh-CN" altLang="en-US" sz="4000" b="0" spc="75" dirty="0">
                <a:latin typeface="+mn-lt"/>
                <a:ea typeface="+mn-ea"/>
                <a:cs typeface="+mn-cs"/>
                <a:sym typeface="Microsoft YaHei"/>
              </a:rPr>
              <a:t>可提升的点：</a:t>
            </a:r>
            <a:endParaRPr kumimoji="0" lang="zh-CN" altLang="en-US" sz="40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  <a:p>
            <a:pPr marL="571500" marR="0" indent="-5715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</a:pP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训练基于中文语料的</a:t>
            </a:r>
            <a:r>
              <a:rPr kumimoji="0" lang="en-US" altLang="zh-CN" sz="4000" b="0" i="0" u="none" strike="noStrike" cap="none" spc="75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ELMo</a:t>
            </a:r>
            <a:r>
              <a:rPr kumimoji="0" lang="en-US" altLang="zh-CN" sz="4000" b="0" i="0" u="none" strike="noStrike" cap="none" spc="75" normalizeH="0" baseline="3000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[9]</a:t>
            </a:r>
          </a:p>
          <a:p>
            <a:pPr marL="571500" marR="0" indent="-5715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</a:pPr>
            <a:r>
              <a:rPr lang="zh-CN" altLang="en-US" sz="4000" b="0" spc="75" dirty="0">
                <a:latin typeface="+mn-lt"/>
                <a:ea typeface="+mn-ea"/>
                <a:cs typeface="+mn-cs"/>
                <a:sym typeface="Microsoft YaHei"/>
              </a:rPr>
              <a:t>挖掘更多图中蕴含的特征</a:t>
            </a:r>
            <a:endParaRPr kumimoji="0" lang="en-US" altLang="zh-CN" sz="40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  <a:p>
            <a:pPr marL="571500" marR="0" indent="-571500" algn="l" defTabSz="8255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</a:pP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将</a:t>
            </a:r>
            <a:r>
              <a:rPr kumimoji="0" lang="en-US" altLang="zh-CN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BiLSTM</a:t>
            </a: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换成</a:t>
            </a:r>
            <a:r>
              <a:rPr kumimoji="0" lang="en-US" altLang="zh-CN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self attention</a:t>
            </a:r>
            <a:r>
              <a:rPr kumimoji="0" lang="en-US" altLang="zh-CN" sz="4000" b="0" i="0" u="none" strike="noStrike" cap="none" spc="75" normalizeH="0" baseline="3000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[</a:t>
            </a:r>
            <a:r>
              <a:rPr lang="en-US" altLang="zh-CN" sz="4000" b="0" spc="75" baseline="30000" dirty="0">
                <a:latin typeface="+mn-lt"/>
                <a:ea typeface="+mn-ea"/>
                <a:cs typeface="+mn-cs"/>
                <a:sym typeface="Microsoft YaHei"/>
              </a:rPr>
              <a:t>10</a:t>
            </a:r>
            <a:r>
              <a:rPr kumimoji="0" lang="en-US" altLang="zh-CN" sz="4000" b="0" i="0" u="none" strike="noStrike" cap="none" spc="75" normalizeH="0" baseline="3000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]</a:t>
            </a: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和</a:t>
            </a:r>
            <a:r>
              <a:rPr kumimoji="0" lang="en-US" altLang="zh-CN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SRNN</a:t>
            </a:r>
            <a:r>
              <a:rPr kumimoji="0" lang="en-US" altLang="zh-CN" sz="4000" b="0" i="0" u="none" strike="noStrike" cap="none" spc="75" normalizeH="0" baseline="3000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[11]</a:t>
            </a:r>
          </a:p>
        </p:txBody>
      </p:sp>
      <p:sp>
        <p:nvSpPr>
          <p:cNvPr id="5" name="这是居中标题"/>
          <p:cNvSpPr txBox="1"/>
          <p:nvPr/>
        </p:nvSpPr>
        <p:spPr>
          <a:xfrm>
            <a:off x="1260475" y="1533134"/>
            <a:ext cx="2100580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FZLanTingHeiS-L-GB" charset="-122"/>
                <a:ea typeface="FZLanTingHeiS-L-GB" charset="-122"/>
                <a:cs typeface="FZLanTingHeiS-L-GB" charset="-122"/>
                <a:sym typeface="Microsoft YaHei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9pPr>
          </a:lstStyle>
          <a:p>
            <a:pPr hangingPunct="1"/>
            <a:r>
              <a:rPr lang="zh-CN" altLang="en-US" dirty="0"/>
              <a:t>感想与可提升的点</a:t>
            </a:r>
            <a:endParaRPr lang="zh-CN" dirty="0"/>
          </a:p>
        </p:txBody>
      </p:sp>
      <p:sp>
        <p:nvSpPr>
          <p:cNvPr id="6" name="矩形 5"/>
          <p:cNvSpPr/>
          <p:nvPr/>
        </p:nvSpPr>
        <p:spPr>
          <a:xfrm>
            <a:off x="2352088" y="11039719"/>
            <a:ext cx="18336212" cy="155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[9]</a:t>
            </a:r>
            <a:r>
              <a:rPr lang="en-US" altLang="zh-CN" sz="3200" b="0" dirty="0">
                <a:latin typeface="Times New Roman" pitchFamily="18" charset="0"/>
                <a:cs typeface="Times New Roman" pitchFamily="18" charset="0"/>
              </a:rPr>
              <a:t> Peters et </a:t>
            </a:r>
            <a:r>
              <a:rPr lang="en-US" altLang="zh-CN" sz="3200" b="0" dirty="0" err="1">
                <a:latin typeface="Times New Roman" pitchFamily="18" charset="0"/>
                <a:cs typeface="Times New Roman" pitchFamily="18" charset="0"/>
              </a:rPr>
              <a:t>al.</a:t>
            </a:r>
            <a:r>
              <a:rPr lang="en-US" altLang="zh-CN" sz="3200" b="0" dirty="0" err="1">
                <a:latin typeface="Times New Roman" pitchFamily="18" charset="0"/>
                <a:cs typeface="Times New Roman" pitchFamily="18" charset="0"/>
                <a:sym typeface="+mn-ea"/>
              </a:rPr>
              <a:t>“</a:t>
            </a:r>
            <a:r>
              <a:rPr lang="en-US" altLang="zh-CN" sz="3200" b="0" dirty="0" err="1">
                <a:latin typeface="Times New Roman" pitchFamily="18" charset="0"/>
                <a:cs typeface="Times New Roman" pitchFamily="18" charset="0"/>
              </a:rPr>
              <a:t>Deep</a:t>
            </a:r>
            <a:r>
              <a:rPr lang="en-US" altLang="zh-CN" sz="3200" b="0" dirty="0">
                <a:latin typeface="Times New Roman" pitchFamily="18" charset="0"/>
                <a:cs typeface="Times New Roman" pitchFamily="18" charset="0"/>
              </a:rPr>
              <a:t> contextualized word representations</a:t>
            </a:r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”, NAACL 2018</a:t>
            </a:r>
          </a:p>
          <a:p>
            <a:pPr algn="l"/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[10]</a:t>
            </a:r>
            <a:r>
              <a:rPr lang="zh-CN" altLang="en-US" sz="3200" b="0" dirty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3200" b="0" dirty="0" err="1">
                <a:latin typeface="Times New Roman" pitchFamily="18" charset="0"/>
                <a:cs typeface="Times New Roman" pitchFamily="18" charset="0"/>
                <a:sym typeface="+mn-ea"/>
              </a:rPr>
              <a:t>Vaswani</a:t>
            </a:r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 et al. “Attention Is All You Need”,</a:t>
            </a:r>
            <a:r>
              <a:rPr lang="zh-CN" altLang="en-US" sz="3200" b="0" dirty="0">
                <a:latin typeface="Times New Roman" pitchFamily="18" charset="0"/>
                <a:cs typeface="Times New Roman" pitchFamily="18" charset="0"/>
                <a:sym typeface="+mn-ea"/>
              </a:rPr>
              <a:t> NIPS 2017</a:t>
            </a:r>
          </a:p>
          <a:p>
            <a:pPr algn="l"/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[11]</a:t>
            </a:r>
            <a:r>
              <a:rPr lang="zh-CN" altLang="en-US" sz="3200" b="0" dirty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Yu et al. “Sliced Recurrent Neural Networks”,</a:t>
            </a:r>
            <a:r>
              <a:rPr lang="zh-CN" altLang="en-US" sz="3200" b="0" dirty="0">
                <a:latin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en-US" altLang="zh-CN" sz="3200" b="0" dirty="0">
                <a:latin typeface="Times New Roman" pitchFamily="18" charset="0"/>
                <a:cs typeface="Times New Roman" pitchFamily="18" charset="0"/>
                <a:sym typeface="+mn-ea"/>
              </a:rPr>
              <a:t>COLING 2018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F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88382" y="3456480"/>
            <a:ext cx="9199868" cy="7980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algn="ctr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800" spc="300" dirty="0">
                <a:latin typeface="ATEC FONT 2" charset="0"/>
                <a:ea typeface="ATEC FONT 2" charset="0"/>
                <a:cs typeface="ATEC FONT 2" charset="0"/>
              </a:rPr>
              <a:t>1</a:t>
            </a:r>
            <a:r>
              <a:rPr lang="zh-CN" altLang="en-US" sz="4800" b="0" spc="300" dirty="0">
                <a:latin typeface="FZLanTingHeiS-R-GB" charset="-122"/>
                <a:ea typeface="FZLanTingHeiS-R-GB" charset="-122"/>
                <a:cs typeface="FZLanTingHeiS-R-GB" charset="-122"/>
              </a:rPr>
              <a:t>     赛题理解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88382" y="4919913"/>
            <a:ext cx="9199868" cy="7980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algn="ctr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800" spc="300" dirty="0">
                <a:latin typeface="ATEC FONT 2" charset="0"/>
                <a:ea typeface="ATEC FONT 2" charset="0"/>
                <a:cs typeface="ATEC FONT 2" charset="0"/>
              </a:rPr>
              <a:t>2</a:t>
            </a:r>
            <a:r>
              <a:rPr lang="zh-CN" altLang="en-US" sz="4800" b="0" spc="300" dirty="0">
                <a:latin typeface="FZLanTingHeiS-R-GB" charset="-122"/>
                <a:ea typeface="FZLanTingHeiS-R-GB" charset="-122"/>
                <a:cs typeface="FZLanTingHeiS-R-GB" charset="-122"/>
              </a:rPr>
              <a:t>     模型设计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688382" y="6650744"/>
            <a:ext cx="9199868" cy="7980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algn="ctr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800" spc="300" dirty="0">
                <a:latin typeface="ATEC FONT 2" charset="0"/>
                <a:ea typeface="ATEC FONT 2" charset="0"/>
                <a:cs typeface="ATEC FONT 2" charset="0"/>
              </a:rPr>
              <a:t>3</a:t>
            </a:r>
            <a:r>
              <a:rPr lang="zh-CN" altLang="en-US" sz="4800" b="0" spc="300" dirty="0">
                <a:latin typeface="FZLanTingHeiS-R-GB" charset="-122"/>
                <a:ea typeface="FZLanTingHeiS-R-GB" charset="-122"/>
                <a:cs typeface="FZLanTingHeiS-R-GB" charset="-122"/>
              </a:rPr>
              <a:t>     特征工程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858000" y="8385175"/>
            <a:ext cx="8835112" cy="7980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9398" tIns="29398" rIns="29398" bIns="29398" numCol="1" spcCol="38100" rtlCol="0" anchor="ctr">
            <a:spAutoFit/>
          </a:bodyPr>
          <a:lstStyle/>
          <a:p>
            <a:pPr marL="0" marR="0" indent="0" defTabSz="4775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800" spc="300" dirty="0">
                <a:latin typeface="ATEC FONT 2" charset="0"/>
                <a:ea typeface="ATEC FONT 2" charset="0"/>
                <a:cs typeface="ATEC FONT 2" charset="0"/>
              </a:rPr>
              <a:t>4</a:t>
            </a:r>
            <a:r>
              <a:rPr lang="zh-CN" altLang="en-US" sz="4800" b="0" spc="300" dirty="0">
                <a:latin typeface="FZLanTingHeiS-R-GB" charset="-122"/>
                <a:ea typeface="FZLanTingHeiS-R-GB" charset="-122"/>
                <a:cs typeface="FZLanTingHeiS-R-GB" charset="-122"/>
              </a:rPr>
              <a:t>     感想与可提升点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这是一句话内容版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FZLanTingHeiS-R-GB" charset="-122"/>
                <a:ea typeface="FZLanTingHeiS-R-GB" charset="-122"/>
                <a:cs typeface="FZLanTingHeiS-R-GB" charset="-122"/>
                <a:sym typeface="+mn-ea"/>
              </a:rPr>
              <a:t>赛题理解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57388" y="3549686"/>
            <a:ext cx="20737512" cy="237244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571500" marR="0" indent="-571500" algn="l" defTabSz="825500" rtl="0" ea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</a:pPr>
            <a:r>
              <a:rPr kumimoji="0" lang="en-US" altLang="zh-CN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+mn-ea"/>
                <a:cs typeface="+mn-cs"/>
                <a:sym typeface="Microsoft YaHei"/>
              </a:rPr>
              <a:t>	</a:t>
            </a: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+mn-ea"/>
                <a:cs typeface="+mn-cs"/>
                <a:sym typeface="Microsoft YaHei"/>
              </a:rPr>
              <a:t>任务描述：给定客服里用户描述的</a:t>
            </a:r>
            <a:r>
              <a:rPr lang="zh-CN" altLang="en-US" sz="4000" b="0" spc="75" dirty="0">
                <a:ea typeface="+mn-ea"/>
                <a:cs typeface="+mn-cs"/>
                <a:sym typeface="Microsoft YaHei"/>
              </a:rPr>
              <a:t>两句话</a:t>
            </a: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+mn-ea"/>
                <a:cs typeface="+mn-cs"/>
                <a:sym typeface="Microsoft YaHei"/>
              </a:rPr>
              <a:t>，判断是否表示</a:t>
            </a:r>
            <a:r>
              <a:rPr kumimoji="0" lang="zh-CN" altLang="en-US" sz="4000" i="0" u="none" strike="noStrike" cap="none" spc="75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ea typeface="+mn-ea"/>
                <a:cs typeface="+mn-cs"/>
                <a:sym typeface="Microsoft YaHei"/>
              </a:rPr>
              <a:t>相同的语义</a:t>
            </a: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+mn-ea"/>
                <a:cs typeface="+mn-cs"/>
                <a:sym typeface="Microsoft YaHei"/>
              </a:rPr>
              <a:t>。</a:t>
            </a:r>
          </a:p>
          <a:p>
            <a:pPr marL="571500" marR="0" indent="-571500" algn="l" defTabSz="825500" rtl="0" ea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u"/>
            </a:pPr>
            <a:r>
              <a:rPr kumimoji="0" lang="en-US" altLang="zh-CN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+mn-ea"/>
                <a:cs typeface="+mn-cs"/>
                <a:sym typeface="Microsoft YaHei"/>
              </a:rPr>
              <a:t>	</a:t>
            </a: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+mn-ea"/>
                <a:cs typeface="+mn-cs"/>
                <a:sym typeface="Microsoft YaHei"/>
              </a:rPr>
              <a:t>数据来源：蚂蚁金服金融大脑的</a:t>
            </a:r>
            <a:r>
              <a:rPr lang="zh-CN" altLang="en-US" sz="4000" b="0" spc="75" dirty="0">
                <a:ea typeface="+mn-ea"/>
                <a:cs typeface="+mn-cs"/>
                <a:sym typeface="Microsoft YaHei"/>
              </a:rPr>
              <a:t>实际应用场景</a:t>
            </a: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+mn-ea"/>
                <a:cs typeface="+mn-cs"/>
                <a:sym typeface="Microsoft YaHei"/>
              </a:rPr>
              <a:t>。</a:t>
            </a:r>
          </a:p>
        </p:txBody>
      </p: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3605212" y="7550616"/>
          <a:ext cx="17173576" cy="26215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74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8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10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3839">
                <a:tc>
                  <a:txBody>
                    <a:bodyPr/>
                    <a:lstStyle/>
                    <a:p>
                      <a:r>
                        <a:rPr lang="en-US" altLang="zh-CN" sz="4000" dirty="0"/>
                        <a:t>Query1</a:t>
                      </a:r>
                      <a:endParaRPr lang="zh-CN" altLang="en-US" sz="4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4000" u="none" strike="noStrike" cap="none" spc="0" baseline="0" dirty="0">
                          <a:ln>
                            <a:noFill/>
                          </a:ln>
                          <a:uFillTx/>
                          <a:sym typeface="Helvetica Neue Light"/>
                        </a:rPr>
                        <a:t>Query2</a:t>
                      </a:r>
                      <a:endParaRPr lang="zh-CN" altLang="en-US" sz="4000" b="1" i="0" u="none" strike="noStrike" cap="none" spc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4000" u="none" strike="noStrike" cap="none" spc="0" baseline="0" dirty="0">
                          <a:ln>
                            <a:noFill/>
                          </a:ln>
                          <a:uFillTx/>
                          <a:sym typeface="Helvetica Neue Light"/>
                        </a:rPr>
                        <a:t>Label</a:t>
                      </a:r>
                      <a:endParaRPr lang="zh-CN" altLang="en-US" sz="4000" b="1" i="0" u="none" strike="noStrike" cap="none" spc="0" baseline="0" dirty="0">
                        <a:ln>
                          <a:noFill/>
                        </a:ln>
                        <a:solidFill>
                          <a:schemeClr val="lt1"/>
                        </a:solidFill>
                        <a:uFillTx/>
                        <a:latin typeface="Times New Roman" pitchFamily="18" charset="0"/>
                        <a:ea typeface="+mn-ea"/>
                        <a:cs typeface="Times New Roman" pitchFamily="18" charset="0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839"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4000" u="none" strike="noStrike" cap="none" spc="0" baseline="0" dirty="0" err="1">
                          <a:ln>
                            <a:noFill/>
                          </a:ln>
                          <a:solidFill>
                            <a:srgbClr val="0F005D"/>
                          </a:solidFill>
                          <a:uFillTx/>
                          <a:sym typeface="Microsoft YaHei"/>
                        </a:rPr>
                        <a:t>花呗如何还款</a:t>
                      </a:r>
                      <a:endParaRPr lang="zh-CN" altLang="en-US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4000" u="none" strike="noStrike" cap="none" spc="75" normalizeH="0" baseline="0" dirty="0" err="1">
                          <a:ln>
                            <a:noFill/>
                          </a:ln>
                          <a:solidFill>
                            <a:srgbClr val="0F005D"/>
                          </a:solidFill>
                          <a:effectLst/>
                          <a:uFillTx/>
                          <a:sym typeface="Microsoft YaHei"/>
                        </a:rPr>
                        <a:t>花呗怎么还款</a:t>
                      </a:r>
                      <a:endParaRPr lang="zh-CN" altLang="en-US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4000" u="none" strike="noStrike" cap="none" spc="75" normalizeH="0" baseline="0" dirty="0" err="1">
                          <a:ln>
                            <a:noFill/>
                          </a:ln>
                          <a:solidFill>
                            <a:srgbClr val="0F005D"/>
                          </a:solidFill>
                          <a:effectLst/>
                          <a:uFillTx/>
                          <a:sym typeface="Microsoft YaHei"/>
                        </a:rPr>
                        <a:t>同义问句</a:t>
                      </a:r>
                      <a:r>
                        <a:rPr kumimoji="0" lang="zh-CN" altLang="en-US" sz="4000" u="none" strike="noStrike" cap="none" spc="75" normalizeH="0" baseline="0" dirty="0">
                          <a:ln>
                            <a:noFill/>
                          </a:ln>
                          <a:solidFill>
                            <a:srgbClr val="0F005D"/>
                          </a:solidFill>
                          <a:effectLst/>
                          <a:uFillTx/>
                          <a:sym typeface="Microsoft YaHei"/>
                        </a:rPr>
                        <a:t>（</a:t>
                      </a:r>
                      <a:r>
                        <a:rPr kumimoji="0" lang="en-US" altLang="zh-CN" sz="4000" u="none" strike="noStrike" cap="none" spc="75" normalizeH="0" baseline="0" dirty="0">
                          <a:ln>
                            <a:noFill/>
                          </a:ln>
                          <a:solidFill>
                            <a:srgbClr val="0F005D"/>
                          </a:solidFill>
                          <a:effectLst/>
                          <a:uFillTx/>
                          <a:sym typeface="Microsoft YaHei"/>
                        </a:rPr>
                        <a:t>1</a:t>
                      </a:r>
                      <a:r>
                        <a:rPr kumimoji="0" lang="zh-CN" altLang="en-US" sz="4000" u="none" strike="noStrike" cap="none" spc="75" normalizeH="0" baseline="0" dirty="0">
                          <a:ln>
                            <a:noFill/>
                          </a:ln>
                          <a:solidFill>
                            <a:srgbClr val="0F005D"/>
                          </a:solidFill>
                          <a:effectLst/>
                          <a:uFillTx/>
                          <a:sym typeface="Microsoft YaHei"/>
                        </a:rPr>
                        <a:t>）</a:t>
                      </a:r>
                      <a:endParaRPr lang="zh-CN" altLang="en-US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3839"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4000" u="none" strike="noStrike" cap="none" spc="75" normalizeH="0" baseline="0" dirty="0" err="1">
                          <a:ln>
                            <a:noFill/>
                          </a:ln>
                          <a:solidFill>
                            <a:srgbClr val="0F005D"/>
                          </a:solidFill>
                          <a:effectLst/>
                          <a:uFillTx/>
                          <a:sym typeface="Microsoft YaHei"/>
                        </a:rPr>
                        <a:t>花呗分期如何还款</a:t>
                      </a:r>
                      <a:endParaRPr lang="zh-CN" altLang="en-US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4000" u="none" strike="noStrike" cap="none" spc="75" normalizeH="0" baseline="0" dirty="0" err="1">
                          <a:ln>
                            <a:noFill/>
                          </a:ln>
                          <a:solidFill>
                            <a:srgbClr val="0F005D"/>
                          </a:solidFill>
                          <a:effectLst/>
                          <a:uFillTx/>
                          <a:sym typeface="Microsoft YaHei"/>
                        </a:rPr>
                        <a:t>花呗分期后逾期了哪里还款</a:t>
                      </a:r>
                      <a:endParaRPr lang="zh-CN" altLang="en-US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2550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4000" u="none" strike="noStrike" cap="none" spc="75" normalizeH="0" baseline="0" dirty="0" err="1">
                          <a:ln>
                            <a:noFill/>
                          </a:ln>
                          <a:solidFill>
                            <a:srgbClr val="0F005D"/>
                          </a:solidFill>
                          <a:effectLst/>
                          <a:uFillTx/>
                          <a:sym typeface="Microsoft YaHei"/>
                        </a:rPr>
                        <a:t>非同义问句</a:t>
                      </a:r>
                      <a:r>
                        <a:rPr kumimoji="0" lang="zh-CN" altLang="en-US" sz="4000" u="none" strike="noStrike" cap="none" spc="75" normalizeH="0" baseline="0" dirty="0">
                          <a:ln>
                            <a:noFill/>
                          </a:ln>
                          <a:solidFill>
                            <a:srgbClr val="0F005D"/>
                          </a:solidFill>
                          <a:effectLst/>
                          <a:uFillTx/>
                          <a:sym typeface="Microsoft YaHei"/>
                        </a:rPr>
                        <a:t>（</a:t>
                      </a:r>
                      <a:r>
                        <a:rPr kumimoji="0" lang="en-US" altLang="zh-CN" sz="4000" u="none" strike="noStrike" cap="none" spc="75" normalizeH="0" baseline="0" dirty="0">
                          <a:ln>
                            <a:noFill/>
                          </a:ln>
                          <a:solidFill>
                            <a:srgbClr val="0F005D"/>
                          </a:solidFill>
                          <a:effectLst/>
                          <a:uFillTx/>
                          <a:sym typeface="Microsoft YaHei"/>
                        </a:rPr>
                        <a:t>0</a:t>
                      </a:r>
                      <a:r>
                        <a:rPr kumimoji="0" lang="zh-CN" altLang="en-US" sz="4000" u="none" strike="noStrike" cap="none" spc="75" normalizeH="0" baseline="0" dirty="0">
                          <a:ln>
                            <a:noFill/>
                          </a:ln>
                          <a:solidFill>
                            <a:srgbClr val="0F005D"/>
                          </a:solidFill>
                          <a:effectLst/>
                          <a:uFillTx/>
                          <a:sym typeface="Microsoft YaHei"/>
                        </a:rPr>
                        <a:t>）</a:t>
                      </a:r>
                      <a:endParaRPr lang="zh-CN" altLang="en-US" sz="4000" b="0" i="0" u="none" strike="noStrike" cap="none" spc="0" baseline="0" dirty="0">
                        <a:ln>
                          <a:noFill/>
                        </a:ln>
                        <a:solidFill>
                          <a:srgbClr val="0F005D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这是居中标题"/>
          <p:cNvSpPr txBox="1"/>
          <p:nvPr/>
        </p:nvSpPr>
        <p:spPr>
          <a:xfrm>
            <a:off x="1689100" y="1533134"/>
            <a:ext cx="2100580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FZLanTingHeiS-L-GB" charset="-122"/>
                <a:ea typeface="FZLanTingHeiS-L-GB" charset="-122"/>
                <a:cs typeface="FZLanTingHeiS-L-GB" charset="-122"/>
                <a:sym typeface="Microsoft YaHei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9pPr>
          </a:lstStyle>
          <a:p>
            <a:pPr hangingPunct="1"/>
            <a:r>
              <a:rPr lang="zh-CN" altLang="en-US" dirty="0"/>
              <a:t>赛题数据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0297715" y="6626632"/>
            <a:ext cx="3788570" cy="64427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b="0" spc="75" dirty="0">
                <a:latin typeface="+mn-lt"/>
                <a:ea typeface="+mn-ea"/>
                <a:cs typeface="+mn-cs"/>
                <a:sym typeface="Microsoft YaHei"/>
              </a:rPr>
              <a:t>表</a:t>
            </a:r>
            <a:r>
              <a:rPr lang="en-US" altLang="zh-CN" sz="3200" b="0" spc="75" dirty="0">
                <a:latin typeface="+mn-lt"/>
                <a:ea typeface="+mn-ea"/>
                <a:cs typeface="+mn-cs"/>
                <a:sym typeface="Microsoft YaHei"/>
              </a:rPr>
              <a:t>1</a:t>
            </a:r>
            <a:r>
              <a:rPr lang="zh-CN" altLang="en-US" sz="3200" b="0" spc="75" dirty="0">
                <a:latin typeface="+mn-lt"/>
                <a:ea typeface="+mn-ea"/>
                <a:cs typeface="+mn-cs"/>
                <a:sym typeface="Microsoft YaHei"/>
              </a:rPr>
              <a:t>：赛题数据示例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2441675" y="3793220"/>
            <a:ext cx="15838784" cy="595034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algn="l">
              <a:lnSpc>
                <a:spcPct val="200000"/>
              </a:lnSpc>
            </a:pP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 假设模型为 </a:t>
            </a:r>
            <a:r>
              <a:rPr kumimoji="0" lang="en-US" altLang="zh-CN" sz="4000" b="0" i="1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f</a:t>
            </a:r>
            <a:r>
              <a:rPr kumimoji="0" lang="zh-CN" altLang="en-US" sz="4000" b="0" i="1" u="none" strike="noStrike" cap="none" spc="75" normalizeH="0" baseline="-2500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θ</a:t>
            </a:r>
            <a:r>
              <a:rPr kumimoji="0" lang="en-US" altLang="zh-CN" sz="4000" b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(</a:t>
            </a:r>
            <a:r>
              <a:rPr kumimoji="0" lang="en-US" altLang="zh-CN" sz="4000" b="0" i="1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a, b</a:t>
            </a:r>
            <a:r>
              <a:rPr kumimoji="0" lang="en-US" altLang="zh-CN" sz="4000" b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)</a:t>
            </a: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，</a:t>
            </a:r>
            <a:r>
              <a:rPr lang="en-US" altLang="zh-CN" sz="4000" b="0" i="1" spc="75" dirty="0">
                <a:latin typeface="Times New Roman" pitchFamily="18" charset="0"/>
                <a:cs typeface="Times New Roman" pitchFamily="18" charset="0"/>
                <a:sym typeface="Microsoft YaHei"/>
              </a:rPr>
              <a:t>a</a:t>
            </a:r>
            <a:r>
              <a:rPr lang="zh-CN" altLang="en-US" sz="4000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和</a:t>
            </a:r>
            <a:r>
              <a:rPr lang="en-US" altLang="zh-CN" sz="4000" b="0" i="1" spc="75" dirty="0">
                <a:latin typeface="Times New Roman" pitchFamily="18" charset="0"/>
                <a:cs typeface="Times New Roman" pitchFamily="18" charset="0"/>
                <a:sym typeface="Microsoft YaHei"/>
              </a:rPr>
              <a:t>b</a:t>
            </a:r>
            <a:r>
              <a:rPr lang="zh-CN" altLang="en-US" sz="4000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为</a:t>
            </a: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输入的两个句子，则模型应满足：</a:t>
            </a:r>
            <a:endParaRPr kumimoji="0" lang="en-US" altLang="zh-CN" sz="40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Times New Roman" pitchFamily="18" charset="0"/>
              <a:ea typeface="+mn-ea"/>
              <a:cs typeface="Times New Roman" pitchFamily="18" charset="0"/>
              <a:sym typeface="Microsoft YaHei"/>
            </a:endParaRPr>
          </a:p>
          <a:p>
            <a:pPr marL="571500" lvl="1" indent="-571500" algn="l">
              <a:lnSpc>
                <a:spcPct val="250000"/>
              </a:lnSpc>
              <a:buFont typeface="Wingdings" pitchFamily="2" charset="2"/>
              <a:buChar char="u"/>
            </a:pPr>
            <a:r>
              <a:rPr lang="en-US" altLang="zh-CN" sz="4000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	</a:t>
            </a: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自反性：</a:t>
            </a:r>
            <a:r>
              <a:rPr lang="en-US" altLang="zh-CN" sz="4000" b="0" i="1" spc="75" dirty="0">
                <a:latin typeface="Times New Roman" pitchFamily="18" charset="0"/>
                <a:cs typeface="Times New Roman" pitchFamily="18" charset="0"/>
                <a:sym typeface="Microsoft YaHei"/>
              </a:rPr>
              <a:t> f</a:t>
            </a:r>
            <a:r>
              <a:rPr lang="zh-CN" altLang="en-US" sz="4000" b="0" i="1" spc="75" baseline="-25000" dirty="0">
                <a:latin typeface="Times New Roman" pitchFamily="18" charset="0"/>
                <a:cs typeface="Times New Roman" pitchFamily="18" charset="0"/>
                <a:sym typeface="Microsoft YaHei"/>
              </a:rPr>
              <a:t>θ</a:t>
            </a:r>
            <a:r>
              <a:rPr lang="en-US" altLang="zh-CN" sz="4000" b="0" spc="75" dirty="0">
                <a:latin typeface="Times New Roman" pitchFamily="18" charset="0"/>
                <a:cs typeface="Times New Roman" pitchFamily="18" charset="0"/>
                <a:sym typeface="Microsoft YaHei"/>
              </a:rPr>
              <a:t>(</a:t>
            </a:r>
            <a:r>
              <a:rPr lang="en-US" altLang="zh-CN" sz="4000" b="0" i="1" spc="75" dirty="0">
                <a:latin typeface="Times New Roman" pitchFamily="18" charset="0"/>
                <a:cs typeface="Times New Roman" pitchFamily="18" charset="0"/>
                <a:sym typeface="Microsoft YaHei"/>
              </a:rPr>
              <a:t>a, a</a:t>
            </a:r>
            <a:r>
              <a:rPr lang="en-US" altLang="zh-CN" sz="4000" b="0" spc="75" dirty="0">
                <a:latin typeface="Times New Roman" pitchFamily="18" charset="0"/>
                <a:cs typeface="Times New Roman" pitchFamily="18" charset="0"/>
                <a:sym typeface="Microsoft YaHei"/>
              </a:rPr>
              <a:t>) = 1</a:t>
            </a:r>
          </a:p>
          <a:p>
            <a:pPr marL="571500" indent="-571500" algn="l">
              <a:lnSpc>
                <a:spcPct val="250000"/>
              </a:lnSpc>
              <a:buFont typeface="Wingdings" pitchFamily="2" charset="2"/>
              <a:buChar char="u"/>
            </a:pPr>
            <a:r>
              <a:rPr lang="en-US" altLang="zh-CN" sz="4000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	</a:t>
            </a: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对称性：</a:t>
            </a:r>
            <a:r>
              <a:rPr lang="en-US" altLang="zh-CN" sz="4000" b="0" i="1" spc="75" dirty="0">
                <a:latin typeface="Times New Roman" pitchFamily="18" charset="0"/>
                <a:cs typeface="Times New Roman" pitchFamily="18" charset="0"/>
                <a:sym typeface="Microsoft YaHei"/>
              </a:rPr>
              <a:t> f</a:t>
            </a:r>
            <a:r>
              <a:rPr lang="zh-CN" altLang="en-US" sz="4000" b="0" i="1" spc="75" baseline="-25000" dirty="0">
                <a:latin typeface="Times New Roman" pitchFamily="18" charset="0"/>
                <a:cs typeface="Times New Roman" pitchFamily="18" charset="0"/>
                <a:sym typeface="Microsoft YaHei"/>
              </a:rPr>
              <a:t>θ</a:t>
            </a:r>
            <a:r>
              <a:rPr lang="en-US" altLang="zh-CN" sz="4000" b="0" spc="75" dirty="0">
                <a:latin typeface="Times New Roman" pitchFamily="18" charset="0"/>
                <a:cs typeface="Times New Roman" pitchFamily="18" charset="0"/>
                <a:sym typeface="Microsoft YaHei"/>
              </a:rPr>
              <a:t>(</a:t>
            </a:r>
            <a:r>
              <a:rPr lang="en-US" altLang="zh-CN" sz="4000" b="0" i="1" spc="75" dirty="0">
                <a:latin typeface="Times New Roman" pitchFamily="18" charset="0"/>
                <a:cs typeface="Times New Roman" pitchFamily="18" charset="0"/>
                <a:sym typeface="Microsoft YaHei"/>
              </a:rPr>
              <a:t>a, b</a:t>
            </a:r>
            <a:r>
              <a:rPr lang="en-US" altLang="zh-CN" sz="4000" b="0" spc="75" dirty="0">
                <a:latin typeface="Times New Roman" pitchFamily="18" charset="0"/>
                <a:cs typeface="Times New Roman" pitchFamily="18" charset="0"/>
                <a:sym typeface="Microsoft YaHei"/>
              </a:rPr>
              <a:t>) </a:t>
            </a:r>
            <a:r>
              <a:rPr kumimoji="0" lang="en-US" altLang="zh-CN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n-ea"/>
                <a:cs typeface="+mn-cs"/>
                <a:sym typeface="Microsoft YaHei"/>
              </a:rPr>
              <a:t>= </a:t>
            </a:r>
            <a:r>
              <a:rPr lang="en-US" altLang="zh-CN" sz="4000" b="0" i="1" spc="75" dirty="0">
                <a:latin typeface="Times New Roman" pitchFamily="18" charset="0"/>
                <a:cs typeface="Times New Roman" pitchFamily="18" charset="0"/>
                <a:sym typeface="Microsoft YaHei"/>
              </a:rPr>
              <a:t>f</a:t>
            </a:r>
            <a:r>
              <a:rPr lang="zh-CN" altLang="en-US" sz="4000" b="0" i="1" spc="75" baseline="-25000" dirty="0">
                <a:latin typeface="Times New Roman" pitchFamily="18" charset="0"/>
                <a:cs typeface="Times New Roman" pitchFamily="18" charset="0"/>
                <a:sym typeface="Microsoft YaHei"/>
              </a:rPr>
              <a:t>θ</a:t>
            </a:r>
            <a:r>
              <a:rPr lang="en-US" altLang="zh-CN" sz="4000" b="0" spc="75" dirty="0">
                <a:latin typeface="Times New Roman" pitchFamily="18" charset="0"/>
                <a:cs typeface="Times New Roman" pitchFamily="18" charset="0"/>
                <a:sym typeface="Microsoft YaHei"/>
              </a:rPr>
              <a:t>(</a:t>
            </a:r>
            <a:r>
              <a:rPr lang="en-US" altLang="zh-CN" sz="4000" b="0" i="1" spc="75" dirty="0">
                <a:latin typeface="Times New Roman" pitchFamily="18" charset="0"/>
                <a:cs typeface="Times New Roman" pitchFamily="18" charset="0"/>
                <a:sym typeface="Microsoft YaHei"/>
              </a:rPr>
              <a:t>b, a</a:t>
            </a:r>
            <a:r>
              <a:rPr lang="en-US" altLang="zh-CN" sz="4000" b="0" spc="75" dirty="0">
                <a:latin typeface="Times New Roman" pitchFamily="18" charset="0"/>
                <a:cs typeface="Times New Roman" pitchFamily="18" charset="0"/>
                <a:sym typeface="Microsoft YaHei"/>
              </a:rPr>
              <a:t>) </a:t>
            </a:r>
            <a:endParaRPr kumimoji="0" lang="en-US" altLang="zh-CN" sz="40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Times New Roman" pitchFamily="18" charset="0"/>
              <a:ea typeface="+mn-ea"/>
              <a:cs typeface="Times New Roman" pitchFamily="18" charset="0"/>
              <a:sym typeface="Microsoft YaHei"/>
            </a:endParaRPr>
          </a:p>
          <a:p>
            <a:pPr marL="571500" indent="-571500" algn="l">
              <a:lnSpc>
                <a:spcPct val="250000"/>
              </a:lnSpc>
              <a:buFont typeface="Wingdings" pitchFamily="2" charset="2"/>
              <a:buChar char="u"/>
            </a:pPr>
            <a:r>
              <a:rPr lang="en-US" altLang="zh-CN" sz="4000" b="0" spc="75" dirty="0"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	</a:t>
            </a: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传递性：若 </a:t>
            </a:r>
            <a:r>
              <a:rPr lang="en-US" altLang="zh-CN" sz="4000" b="0" i="1" spc="75" dirty="0">
                <a:latin typeface="Times New Roman" pitchFamily="18" charset="0"/>
                <a:cs typeface="Times New Roman" pitchFamily="18" charset="0"/>
                <a:sym typeface="Microsoft YaHei"/>
              </a:rPr>
              <a:t>f</a:t>
            </a:r>
            <a:r>
              <a:rPr lang="zh-CN" altLang="en-US" sz="4000" b="0" i="1" spc="75" baseline="-25000" dirty="0">
                <a:latin typeface="Times New Roman" pitchFamily="18" charset="0"/>
                <a:cs typeface="Times New Roman" pitchFamily="18" charset="0"/>
                <a:sym typeface="Microsoft YaHei"/>
              </a:rPr>
              <a:t>θ</a:t>
            </a:r>
            <a:r>
              <a:rPr lang="en-US" altLang="zh-CN" sz="4000" b="0" spc="75" dirty="0">
                <a:latin typeface="Times New Roman" pitchFamily="18" charset="0"/>
                <a:cs typeface="Times New Roman" pitchFamily="18" charset="0"/>
                <a:sym typeface="Microsoft YaHei"/>
              </a:rPr>
              <a:t>(</a:t>
            </a:r>
            <a:r>
              <a:rPr lang="en-US" altLang="zh-CN" sz="4000" b="0" i="1" spc="75" dirty="0">
                <a:latin typeface="Times New Roman" pitchFamily="18" charset="0"/>
                <a:cs typeface="Times New Roman" pitchFamily="18" charset="0"/>
                <a:sym typeface="Microsoft YaHei"/>
              </a:rPr>
              <a:t>a, b</a:t>
            </a:r>
            <a:r>
              <a:rPr lang="en-US" altLang="zh-CN" sz="4000" b="0" spc="75" dirty="0">
                <a:latin typeface="Times New Roman" pitchFamily="18" charset="0"/>
                <a:cs typeface="Times New Roman" pitchFamily="18" charset="0"/>
                <a:sym typeface="Microsoft YaHei"/>
              </a:rPr>
              <a:t>) = 1</a:t>
            </a: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，</a:t>
            </a:r>
            <a:r>
              <a:rPr lang="en-US" altLang="zh-CN" sz="4000" b="0" i="1" spc="75" dirty="0">
                <a:latin typeface="Times New Roman" pitchFamily="18" charset="0"/>
                <a:cs typeface="Times New Roman" pitchFamily="18" charset="0"/>
                <a:sym typeface="Microsoft YaHei"/>
              </a:rPr>
              <a:t> f</a:t>
            </a:r>
            <a:r>
              <a:rPr lang="zh-CN" altLang="en-US" sz="4000" b="0" i="1" spc="75" baseline="-25000" dirty="0">
                <a:latin typeface="Times New Roman" pitchFamily="18" charset="0"/>
                <a:cs typeface="Times New Roman" pitchFamily="18" charset="0"/>
                <a:sym typeface="Microsoft YaHei"/>
              </a:rPr>
              <a:t>θ</a:t>
            </a:r>
            <a:r>
              <a:rPr lang="en-US" altLang="zh-CN" sz="4000" b="0" spc="75" dirty="0">
                <a:latin typeface="Times New Roman" pitchFamily="18" charset="0"/>
                <a:cs typeface="Times New Roman" pitchFamily="18" charset="0"/>
                <a:sym typeface="Microsoft YaHei"/>
              </a:rPr>
              <a:t>(</a:t>
            </a:r>
            <a:r>
              <a:rPr lang="en-US" altLang="zh-CN" sz="4000" b="0" i="1" spc="75" dirty="0">
                <a:latin typeface="Times New Roman" pitchFamily="18" charset="0"/>
                <a:cs typeface="Times New Roman" pitchFamily="18" charset="0"/>
                <a:sym typeface="Microsoft YaHei"/>
              </a:rPr>
              <a:t>b, c</a:t>
            </a:r>
            <a:r>
              <a:rPr lang="en-US" altLang="zh-CN" sz="4000" b="0" spc="75" dirty="0">
                <a:latin typeface="Times New Roman" pitchFamily="18" charset="0"/>
                <a:cs typeface="Times New Roman" pitchFamily="18" charset="0"/>
                <a:sym typeface="Microsoft YaHei"/>
              </a:rPr>
              <a:t>) = 1</a:t>
            </a:r>
            <a:r>
              <a:rPr kumimoji="0" lang="zh-CN" altLang="en-US" sz="4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Times New Roman" pitchFamily="18" charset="0"/>
                <a:ea typeface="+mn-ea"/>
                <a:cs typeface="Times New Roman" pitchFamily="18" charset="0"/>
                <a:sym typeface="Microsoft YaHei"/>
              </a:rPr>
              <a:t>，则  </a:t>
            </a:r>
            <a:r>
              <a:rPr lang="en-US" altLang="zh-CN" sz="4000" b="0" i="1" spc="75" dirty="0">
                <a:latin typeface="Times New Roman" pitchFamily="18" charset="0"/>
                <a:cs typeface="Times New Roman" pitchFamily="18" charset="0"/>
                <a:sym typeface="Microsoft YaHei"/>
              </a:rPr>
              <a:t>f</a:t>
            </a:r>
            <a:r>
              <a:rPr lang="zh-CN" altLang="en-US" sz="4000" b="0" i="1" spc="75" baseline="-25000" dirty="0">
                <a:latin typeface="Times New Roman" pitchFamily="18" charset="0"/>
                <a:cs typeface="Times New Roman" pitchFamily="18" charset="0"/>
                <a:sym typeface="Microsoft YaHei"/>
              </a:rPr>
              <a:t>θ</a:t>
            </a:r>
            <a:r>
              <a:rPr lang="en-US" altLang="zh-CN" sz="4000" b="0" spc="75" dirty="0">
                <a:latin typeface="Times New Roman" pitchFamily="18" charset="0"/>
                <a:cs typeface="Times New Roman" pitchFamily="18" charset="0"/>
                <a:sym typeface="Microsoft YaHei"/>
              </a:rPr>
              <a:t>(</a:t>
            </a:r>
            <a:r>
              <a:rPr lang="en-US" altLang="zh-CN" sz="4000" b="0" i="1" spc="75" dirty="0">
                <a:latin typeface="Times New Roman" pitchFamily="18" charset="0"/>
                <a:cs typeface="Times New Roman" pitchFamily="18" charset="0"/>
                <a:sym typeface="Microsoft YaHei"/>
              </a:rPr>
              <a:t>a, c</a:t>
            </a:r>
            <a:r>
              <a:rPr lang="en-US" altLang="zh-CN" sz="4000" b="0" spc="75" dirty="0">
                <a:latin typeface="Times New Roman" pitchFamily="18" charset="0"/>
                <a:cs typeface="Times New Roman" pitchFamily="18" charset="0"/>
                <a:sym typeface="Microsoft YaHei"/>
              </a:rPr>
              <a:t>) = 1</a:t>
            </a:r>
            <a:endParaRPr kumimoji="0" lang="en-US" altLang="zh-CN" sz="40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Times New Roman" pitchFamily="18" charset="0"/>
              <a:ea typeface="+mn-ea"/>
              <a:cs typeface="Times New Roman" pitchFamily="18" charset="0"/>
              <a:sym typeface="Microsoft YaHei"/>
            </a:endParaRPr>
          </a:p>
        </p:txBody>
      </p:sp>
      <p:sp>
        <p:nvSpPr>
          <p:cNvPr id="4" name="这是居中标题"/>
          <p:cNvSpPr txBox="1"/>
          <p:nvPr/>
        </p:nvSpPr>
        <p:spPr>
          <a:xfrm>
            <a:off x="1689100" y="1533134"/>
            <a:ext cx="2100580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FZLanTingHeiS-L-GB" charset="-122"/>
                <a:ea typeface="FZLanTingHeiS-L-GB" charset="-122"/>
                <a:cs typeface="FZLanTingHeiS-L-GB" charset="-122"/>
                <a:sym typeface="Microsoft YaHei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9pPr>
          </a:lstStyle>
          <a:p>
            <a:pPr hangingPunct="1"/>
            <a:r>
              <a:rPr lang="zh-CN" altLang="en-US" dirty="0"/>
              <a:t>模型应满足的三个性质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17294468" y="4565494"/>
            <a:ext cx="5528939" cy="4109572"/>
            <a:chOff x="17939070" y="4364056"/>
            <a:chExt cx="5528939" cy="4109572"/>
          </a:xfrm>
        </p:grpSpPr>
        <p:cxnSp>
          <p:nvCxnSpPr>
            <p:cNvPr id="7" name="直接箭头连接符 6"/>
            <p:cNvCxnSpPr>
              <a:stCxn id="5" idx="2"/>
              <a:endCxn id="11" idx="0"/>
            </p:cNvCxnSpPr>
            <p:nvPr/>
          </p:nvCxnSpPr>
          <p:spPr>
            <a:xfrm>
              <a:off x="19257051" y="4959091"/>
              <a:ext cx="1432201" cy="1459751"/>
            </a:xfrm>
            <a:prstGeom prst="straightConnector1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" name="直接箭头连接符 7"/>
            <p:cNvCxnSpPr>
              <a:stCxn id="20" idx="2"/>
              <a:endCxn id="11" idx="0"/>
            </p:cNvCxnSpPr>
            <p:nvPr/>
          </p:nvCxnSpPr>
          <p:spPr>
            <a:xfrm flipH="1">
              <a:off x="20689252" y="4965817"/>
              <a:ext cx="1460776" cy="1453025"/>
            </a:xfrm>
            <a:prstGeom prst="straightConnector1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" name="矩形 8"/>
            <p:cNvSpPr/>
            <p:nvPr/>
          </p:nvSpPr>
          <p:spPr>
            <a:xfrm>
              <a:off x="19294315" y="7878593"/>
              <a:ext cx="2789874" cy="59503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itchFamily="18" charset="0"/>
                  <a:ea typeface="+mn-ea"/>
                  <a:cs typeface="Times New Roman" pitchFamily="18" charset="0"/>
                  <a:sym typeface="Helvetica Neue Medium"/>
                </a:rPr>
                <a:t>Output:</a:t>
              </a:r>
              <a:r>
                <a:rPr kumimoji="0" lang="en-US" altLang="zh-CN" sz="3200" b="0" i="0" u="none" strike="noStrike" cap="none" spc="0" normalizeH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itchFamily="18" charset="0"/>
                  <a:ea typeface="+mn-ea"/>
                  <a:cs typeface="Times New Roman" pitchFamily="18" charset="0"/>
                  <a:sym typeface="Helvetica Neue Medium"/>
                </a:rPr>
                <a:t> </a:t>
              </a:r>
              <a:r>
                <a:rPr kumimoji="0" lang="en-US" altLang="zh-CN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itchFamily="18" charset="0"/>
                  <a:ea typeface="+mn-ea"/>
                  <a:cs typeface="Times New Roman" pitchFamily="18" charset="0"/>
                  <a:sym typeface="Helvetica Neue Medium"/>
                </a:rPr>
                <a:t>0/1</a:t>
              </a:r>
            </a:p>
          </p:txBody>
        </p:sp>
        <p:cxnSp>
          <p:nvCxnSpPr>
            <p:cNvPr id="10" name="直接箭头连接符 9"/>
            <p:cNvCxnSpPr>
              <a:stCxn id="11" idx="2"/>
              <a:endCxn id="9" idx="0"/>
            </p:cNvCxnSpPr>
            <p:nvPr/>
          </p:nvCxnSpPr>
          <p:spPr>
            <a:xfrm>
              <a:off x="20689252" y="7013877"/>
              <a:ext cx="0" cy="864716"/>
            </a:xfrm>
            <a:prstGeom prst="straightConnector1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18980467" y="6418842"/>
                  <a:ext cx="3417570" cy="595035"/>
                </a:xfrm>
                <a:prstGeom prst="rect">
                  <a:avLst/>
                </a:prstGeom>
                <a:solidFill>
                  <a:schemeClr val="bg2"/>
                </a:solidFill>
                <a:ln w="12700" cap="flat">
                  <a:noFill/>
                  <a:miter lim="400000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lstStyle/>
                <a:p>
                  <a:r>
                    <a:rPr kumimoji="0" lang="en-US" altLang="zh-CN" sz="3200" b="0" i="0" u="none" strike="noStrike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Times New Roman" panose="02020603050405020304" pitchFamily="18" charset="0"/>
                      <a:ea typeface="+mj-lt"/>
                      <a:cs typeface="Times New Roman" panose="02020603050405020304" pitchFamily="18" charset="0"/>
                      <a:sym typeface="Helvetica Neue Medium"/>
                    </a:rPr>
                    <a:t>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pc="75" dirty="0">
                              <a:latin typeface="Cambria Math" panose="02040503050406030204" pitchFamily="18" charset="0"/>
                              <a:sym typeface="Microsoft YaHei"/>
                            </a:rPr>
                          </m:ctrlPr>
                        </m:sSubPr>
                        <m:e>
                          <m:r>
                            <a:rPr lang="en-US" altLang="zh-CN" sz="3200" b="0" i="1" spc="75" dirty="0">
                              <a:latin typeface="Cambria Math" panose="02040503050406030204" pitchFamily="18" charset="0"/>
                              <a:sym typeface="Microsoft YaHei"/>
                            </a:rPr>
                            <m:t>𝑓</m:t>
                          </m:r>
                        </m:e>
                        <m:sub>
                          <m:r>
                            <a:rPr lang="zh-CN" altLang="en-US" sz="3200" b="0" i="1" spc="75" dirty="0">
                              <a:latin typeface="Cambria Math" panose="02040503050406030204" pitchFamily="18" charset="0"/>
                              <a:sym typeface="Microsoft YaHei"/>
                            </a:rPr>
                            <m:t>𝜃</m:t>
                          </m:r>
                        </m:sub>
                      </m:sSub>
                    </m:oMath>
                  </a14:m>
                  <a:endParaRPr kumimoji="0" lang="en-US" altLang="zh-CN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Times New Roman" panose="02020603050405020304" pitchFamily="18" charset="0"/>
                    <a:ea typeface="+mj-lt"/>
                    <a:cs typeface="Times New Roman" panose="02020603050405020304" pitchFamily="18" charset="0"/>
                    <a:sym typeface="Helvetica Neue Medium"/>
                  </a:endParaRP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80467" y="6418842"/>
                  <a:ext cx="3417570" cy="59503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t="-13265" b="-30612"/>
                  </a:stretch>
                </a:blipFill>
                <a:ln w="12700" cap="flat">
                  <a:noFill/>
                  <a:miter lim="4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grpSp>
          <p:nvGrpSpPr>
            <p:cNvPr id="28" name="组合 27"/>
            <p:cNvGrpSpPr/>
            <p:nvPr/>
          </p:nvGrpSpPr>
          <p:grpSpPr>
            <a:xfrm>
              <a:off x="17939070" y="4364056"/>
              <a:ext cx="5528939" cy="601761"/>
              <a:chOff x="17796275" y="4422993"/>
              <a:chExt cx="5528939" cy="601761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7796275" y="4422993"/>
                <a:ext cx="2635962" cy="595035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Times New Roman" pitchFamily="18" charset="0"/>
                    <a:ea typeface="+mj-lt"/>
                    <a:cs typeface="Times New Roman" pitchFamily="18" charset="0"/>
                    <a:sym typeface="Helvetica Neue Medium"/>
                  </a:rPr>
                  <a:t>Query1</a:t>
                </a:r>
                <a:r>
                  <a:rPr lang="en-US" altLang="zh-CN" sz="3200" b="0" dirty="0">
                    <a:latin typeface="Times New Roman" pitchFamily="18" charset="0"/>
                    <a:ea typeface="+mj-lt"/>
                    <a:cs typeface="Times New Roman" pitchFamily="18" charset="0"/>
                    <a:sym typeface="Helvetica Neue Medium"/>
                  </a:rPr>
                  <a:t>: a</a:t>
                </a:r>
                <a:endParaRPr kumimoji="0" lang="en-US" altLang="zh-CN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itchFamily="18" charset="0"/>
                  <a:ea typeface="+mj-lt"/>
                  <a:cs typeface="Times New Roman" pitchFamily="18" charset="0"/>
                  <a:sym typeface="Helvetica Neue Medium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20689252" y="4429719"/>
                <a:ext cx="2635962" cy="595035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vertOverflow="overflow" horzOverflow="overflow" vert="horz" wrap="square" lIns="50800" tIns="50800" rIns="50800" bIns="50800" numCol="1" spcCol="38100" rtlCol="0" anchor="ctr" forceAA="0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Times New Roman" pitchFamily="18" charset="0"/>
                    <a:ea typeface="+mj-lt"/>
                    <a:cs typeface="Times New Roman" pitchFamily="18" charset="0"/>
                    <a:sym typeface="Helvetica Neue Medium"/>
                  </a:rPr>
                  <a:t>Query2</a:t>
                </a:r>
                <a:r>
                  <a:rPr lang="en-US" altLang="zh-CN" sz="3200" b="0" dirty="0">
                    <a:latin typeface="Times New Roman" pitchFamily="18" charset="0"/>
                    <a:ea typeface="+mj-lt"/>
                    <a:cs typeface="Times New Roman" pitchFamily="18" charset="0"/>
                    <a:sym typeface="Helvetica Neue Medium"/>
                  </a:rPr>
                  <a:t>: b</a:t>
                </a:r>
                <a:endParaRPr kumimoji="0" lang="en-US" altLang="zh-CN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Times New Roman" pitchFamily="18" charset="0"/>
                  <a:ea typeface="+mj-lt"/>
                  <a:cs typeface="Times New Roman" pitchFamily="18" charset="0"/>
                  <a:sym typeface="Helvetica Neue Medium"/>
                </a:endParaRPr>
              </a:p>
            </p:txBody>
          </p:sp>
        </p:grpSp>
      </p:grpSp>
      <p:sp>
        <p:nvSpPr>
          <p:cNvPr id="30" name="文本框 29"/>
          <p:cNvSpPr txBox="1"/>
          <p:nvPr/>
        </p:nvSpPr>
        <p:spPr>
          <a:xfrm>
            <a:off x="18353248" y="9022149"/>
            <a:ext cx="3382804" cy="64427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b="0" spc="75" dirty="0">
                <a:latin typeface="+mn-lt"/>
                <a:ea typeface="+mn-ea"/>
                <a:cs typeface="+mn-cs"/>
                <a:sym typeface="Microsoft YaHei"/>
              </a:rPr>
              <a:t>图</a:t>
            </a:r>
            <a:r>
              <a:rPr lang="en-US" altLang="zh-CN" sz="3200" b="0" spc="75" dirty="0">
                <a:latin typeface="+mn-lt"/>
                <a:ea typeface="+mn-ea"/>
                <a:cs typeface="+mn-cs"/>
                <a:sym typeface="Microsoft YaHei"/>
              </a:rPr>
              <a:t>1</a:t>
            </a:r>
            <a:r>
              <a:rPr lang="zh-CN" altLang="en-US" sz="3200" b="0" spc="75" dirty="0">
                <a:latin typeface="+mn-lt"/>
                <a:ea typeface="+mn-ea"/>
                <a:cs typeface="+mn-cs"/>
                <a:sym typeface="Microsoft YaHei"/>
              </a:rPr>
              <a:t>：模型示意图</a:t>
            </a:r>
            <a:endParaRPr kumimoji="0" lang="zh-CN" altLang="en-US" sz="32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165593" y="8910000"/>
            <a:ext cx="5057140" cy="11074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智能客服系统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387124" y="8910000"/>
            <a:ext cx="5829935" cy="11074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标准问答知识库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rcRect l="3388" t="8471" r="6212"/>
          <a:stretch>
            <a:fillRect/>
          </a:stretch>
        </p:blipFill>
        <p:spPr>
          <a:xfrm>
            <a:off x="3068325" y="4920295"/>
            <a:ext cx="2938780" cy="29756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920" y="4912040"/>
            <a:ext cx="3458210" cy="2983865"/>
          </a:xfrm>
          <a:prstGeom prst="rect">
            <a:avLst/>
          </a:prstGeom>
        </p:spPr>
      </p:pic>
      <p:cxnSp>
        <p:nvCxnSpPr>
          <p:cNvPr id="15" name="直接箭头连接符 14"/>
          <p:cNvCxnSpPr>
            <a:stCxn id="13" idx="3"/>
            <a:endCxn id="14" idx="1"/>
          </p:cNvCxnSpPr>
          <p:nvPr/>
        </p:nvCxnSpPr>
        <p:spPr>
          <a:xfrm flipV="1">
            <a:off x="6007105" y="6420165"/>
            <a:ext cx="3853815" cy="381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文本框 15"/>
          <p:cNvSpPr txBox="1"/>
          <p:nvPr/>
        </p:nvSpPr>
        <p:spPr>
          <a:xfrm>
            <a:off x="7199635" y="5517830"/>
            <a:ext cx="1516380" cy="8388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cap="none" spc="7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提问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16918132" y="4912040"/>
            <a:ext cx="4578528" cy="3040063"/>
          </a:xfrm>
          <a:prstGeom prst="roundRect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13500000" scaled="0"/>
          </a:gra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241520" y="5083825"/>
            <a:ext cx="4112260" cy="30816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kumimoji="0" lang="zh-CN" altLang="en-US" sz="28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花呗逾期了怎么办？</a:t>
            </a:r>
          </a:p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kumimoji="0" lang="zh-CN" altLang="en-US" sz="28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花呗账单怎么查询？</a:t>
            </a:r>
          </a:p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kumimoji="0" lang="zh-CN" altLang="en-US" sz="28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花呗最低还款是什么？</a:t>
            </a:r>
          </a:p>
          <a:p>
            <a:pPr marL="342900" marR="0" indent="-3429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kumimoji="0" lang="zh-CN" altLang="en-US" sz="28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花呗可以关闭吗？</a:t>
            </a:r>
          </a:p>
          <a:p>
            <a:pPr marL="342900" marR="0" indent="-34290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kumimoji="0" lang="zh-CN" altLang="en-US" sz="2500" b="0" i="0" u="none" strike="noStrike" cap="none" spc="75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cxnSp>
        <p:nvCxnSpPr>
          <p:cNvPr id="19" name="直接箭头连接符 18"/>
          <p:cNvCxnSpPr>
            <a:stCxn id="14" idx="3"/>
            <a:endCxn id="17" idx="1"/>
          </p:cNvCxnSpPr>
          <p:nvPr/>
        </p:nvCxnSpPr>
        <p:spPr>
          <a:xfrm>
            <a:off x="13319130" y="6403973"/>
            <a:ext cx="3599002" cy="28099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文本框 19"/>
          <p:cNvSpPr txBox="1"/>
          <p:nvPr/>
        </p:nvSpPr>
        <p:spPr>
          <a:xfrm>
            <a:off x="14394185" y="5530530"/>
            <a:ext cx="1959610" cy="8388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cap="none" spc="7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查询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3669035" y="8910000"/>
            <a:ext cx="2042160" cy="11074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75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用户</a:t>
            </a:r>
          </a:p>
        </p:txBody>
      </p:sp>
      <p:sp>
        <p:nvSpPr>
          <p:cNvPr id="22" name="这是居中标题"/>
          <p:cNvSpPr txBox="1"/>
          <p:nvPr/>
        </p:nvSpPr>
        <p:spPr>
          <a:xfrm>
            <a:off x="1689100" y="1533134"/>
            <a:ext cx="21005800" cy="1394428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FZLanTingHeiS-L-GB" charset="-122"/>
                <a:ea typeface="FZLanTingHeiS-L-GB" charset="-122"/>
                <a:cs typeface="FZLanTingHeiS-L-GB" charset="-122"/>
                <a:sym typeface="Microsoft YaHei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9pPr>
          </a:lstStyle>
          <a:p>
            <a:pPr hangingPunct="1"/>
            <a:r>
              <a:rPr lang="zh-CN" altLang="en-US" dirty="0"/>
              <a:t>应用场景</a:t>
            </a:r>
          </a:p>
        </p:txBody>
      </p:sp>
      <p:sp>
        <p:nvSpPr>
          <p:cNvPr id="23" name="这是居中标题"/>
          <p:cNvSpPr txBox="1"/>
          <p:nvPr/>
        </p:nvSpPr>
        <p:spPr>
          <a:xfrm>
            <a:off x="1689100" y="1517439"/>
            <a:ext cx="2100580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FZLanTingHeiS-L-GB" charset="-122"/>
                <a:ea typeface="FZLanTingHeiS-L-GB" charset="-122"/>
                <a:cs typeface="FZLanTingHeiS-L-GB" charset="-122"/>
                <a:sym typeface="Microsoft YaHei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9pPr>
          </a:lstStyle>
          <a:p>
            <a:pPr hangingPunct="1"/>
            <a:endParaRPr lang="zh-CN" altLang="en-US" dirty="0"/>
          </a:p>
        </p:txBody>
      </p:sp>
      <p:sp>
        <p:nvSpPr>
          <p:cNvPr id="24" name="这里是副标题，可以控制在一行到两行左右，不用可以删掉"/>
          <p:cNvSpPr txBox="1"/>
          <p:nvPr/>
        </p:nvSpPr>
        <p:spPr>
          <a:xfrm>
            <a:off x="1689100" y="2927562"/>
            <a:ext cx="21005800" cy="1014095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110000"/>
              </a:lnSpc>
              <a:spcBef>
                <a:spcPts val="5900"/>
              </a:spcBef>
              <a:spcAft>
                <a:spcPts val="0"/>
              </a:spcAft>
              <a:buClrTx/>
              <a:buSzTx/>
              <a:buFontTx/>
              <a:buNone/>
              <a:defRPr sz="3800" b="0" i="0" u="none" strike="noStrike" cap="none" spc="114" baseline="0">
                <a:ln>
                  <a:noFill/>
                </a:ln>
                <a:solidFill>
                  <a:srgbClr val="FFFFFF"/>
                </a:solidFill>
                <a:uFillTx/>
                <a:latin typeface="FZLanTingHeiS-M-GB" charset="-122"/>
                <a:ea typeface="FZLanTingHeiS-M-GB" charset="-122"/>
                <a:cs typeface="FZLanTingHeiS-M-GB" charset="-122"/>
                <a:sym typeface="Microsoft YaHei"/>
              </a:defRPr>
            </a:lvl1pPr>
            <a:lvl2pPr marL="0" marR="0" indent="0" algn="l" defTabSz="825500" rtl="0" latinLnBrk="0">
              <a:lnSpc>
                <a:spcPct val="110000"/>
              </a:lnSpc>
              <a:spcBef>
                <a:spcPts val="5900"/>
              </a:spcBef>
              <a:spcAft>
                <a:spcPts val="0"/>
              </a:spcAft>
              <a:buClrTx/>
              <a:buSzTx/>
              <a:buFontTx/>
              <a:buNone/>
              <a:defRPr sz="3800" b="0" i="0" u="none" strike="noStrike" cap="none" spc="114" baseline="0">
                <a:ln>
                  <a:noFill/>
                </a:ln>
                <a:solidFill>
                  <a:srgbClr val="FFFFFF"/>
                </a:solidFill>
                <a:uFillTx/>
                <a:latin typeface="FZLanTingHeiS-M-GB" charset="-122"/>
                <a:ea typeface="FZLanTingHeiS-M-GB" charset="-122"/>
                <a:cs typeface="FZLanTingHeiS-M-GB" charset="-122"/>
                <a:sym typeface="Microsoft YaHei"/>
              </a:defRPr>
            </a:lvl2pPr>
            <a:lvl3pPr marL="0" marR="0" indent="0" algn="l" defTabSz="825500" rtl="0" latinLnBrk="0">
              <a:lnSpc>
                <a:spcPct val="110000"/>
              </a:lnSpc>
              <a:spcBef>
                <a:spcPts val="5900"/>
              </a:spcBef>
              <a:spcAft>
                <a:spcPts val="0"/>
              </a:spcAft>
              <a:buClrTx/>
              <a:buSzTx/>
              <a:buFontTx/>
              <a:buNone/>
              <a:defRPr sz="3800" b="0" i="0" u="none" strike="noStrike" cap="none" spc="114" baseline="0">
                <a:ln>
                  <a:noFill/>
                </a:ln>
                <a:solidFill>
                  <a:srgbClr val="FFFFFF"/>
                </a:solidFill>
                <a:uFillTx/>
                <a:latin typeface="FZLanTingHeiS-M-GB" charset="-122"/>
                <a:ea typeface="FZLanTingHeiS-M-GB" charset="-122"/>
                <a:cs typeface="FZLanTingHeiS-M-GB" charset="-122"/>
                <a:sym typeface="Microsoft YaHei"/>
              </a:defRPr>
            </a:lvl3pPr>
            <a:lvl4pPr marL="0" marR="0" indent="0" algn="l" defTabSz="825500" rtl="0" latinLnBrk="0">
              <a:lnSpc>
                <a:spcPct val="110000"/>
              </a:lnSpc>
              <a:spcBef>
                <a:spcPts val="5900"/>
              </a:spcBef>
              <a:spcAft>
                <a:spcPts val="0"/>
              </a:spcAft>
              <a:buClrTx/>
              <a:buSzTx/>
              <a:buFontTx/>
              <a:buNone/>
              <a:defRPr sz="3800" b="0" i="0" u="none" strike="noStrike" cap="none" spc="114" baseline="0">
                <a:ln>
                  <a:noFill/>
                </a:ln>
                <a:solidFill>
                  <a:srgbClr val="FFFFFF"/>
                </a:solidFill>
                <a:uFillTx/>
                <a:latin typeface="FZLanTingHeiS-M-GB" charset="-122"/>
                <a:ea typeface="FZLanTingHeiS-M-GB" charset="-122"/>
                <a:cs typeface="FZLanTingHeiS-M-GB" charset="-122"/>
                <a:sym typeface="Microsoft YaHei"/>
              </a:defRPr>
            </a:lvl4pPr>
            <a:lvl5pPr marL="0" marR="0" indent="0" algn="l" defTabSz="825500" rtl="0" latinLnBrk="0">
              <a:lnSpc>
                <a:spcPct val="110000"/>
              </a:lnSpc>
              <a:spcBef>
                <a:spcPts val="5900"/>
              </a:spcBef>
              <a:spcAft>
                <a:spcPts val="0"/>
              </a:spcAft>
              <a:buClrTx/>
              <a:buSzTx/>
              <a:buFontTx/>
              <a:buNone/>
              <a:defRPr sz="3800" b="0" i="0" u="none" strike="noStrike" cap="none" spc="114" baseline="0">
                <a:ln>
                  <a:noFill/>
                </a:ln>
                <a:solidFill>
                  <a:srgbClr val="FFFFFF"/>
                </a:solidFill>
                <a:uFillTx/>
                <a:latin typeface="FZLanTingHeiS-M-GB" charset="-122"/>
                <a:ea typeface="FZLanTingHeiS-M-GB" charset="-122"/>
                <a:cs typeface="FZLanTingHeiS-M-GB" charset="-122"/>
                <a:sym typeface="Microsoft YaHei"/>
              </a:defRPr>
            </a:lvl5pPr>
            <a:lvl6pPr marL="0" marR="0" indent="0" algn="l" defTabSz="825500" rtl="0" latinLnBrk="0">
              <a:lnSpc>
                <a:spcPct val="110000"/>
              </a:lnSpc>
              <a:spcBef>
                <a:spcPts val="5900"/>
              </a:spcBef>
              <a:spcAft>
                <a:spcPts val="0"/>
              </a:spcAft>
              <a:buClrTx/>
              <a:buSzTx/>
              <a:buFontTx/>
              <a:buNone/>
              <a:defRPr sz="3800" b="0" i="0" u="none" strike="noStrike" cap="none" spc="114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6pPr>
            <a:lvl7pPr marL="0" marR="0" indent="0" algn="l" defTabSz="825500" rtl="0" latinLnBrk="0">
              <a:lnSpc>
                <a:spcPct val="110000"/>
              </a:lnSpc>
              <a:spcBef>
                <a:spcPts val="5900"/>
              </a:spcBef>
              <a:spcAft>
                <a:spcPts val="0"/>
              </a:spcAft>
              <a:buClrTx/>
              <a:buSzTx/>
              <a:buFontTx/>
              <a:buNone/>
              <a:defRPr sz="3800" b="0" i="0" u="none" strike="noStrike" cap="none" spc="114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7pPr>
            <a:lvl8pPr marL="0" marR="0" indent="0" algn="l" defTabSz="825500" rtl="0" latinLnBrk="0">
              <a:lnSpc>
                <a:spcPct val="110000"/>
              </a:lnSpc>
              <a:spcBef>
                <a:spcPts val="5900"/>
              </a:spcBef>
              <a:spcAft>
                <a:spcPts val="0"/>
              </a:spcAft>
              <a:buClrTx/>
              <a:buSzTx/>
              <a:buFontTx/>
              <a:buNone/>
              <a:defRPr sz="3800" b="0" i="0" u="none" strike="noStrike" cap="none" spc="114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8pPr>
            <a:lvl9pPr marL="0" marR="0" indent="0" algn="l" defTabSz="825500" rtl="0" latinLnBrk="0">
              <a:lnSpc>
                <a:spcPct val="110000"/>
              </a:lnSpc>
              <a:spcBef>
                <a:spcPts val="5900"/>
              </a:spcBef>
              <a:spcAft>
                <a:spcPts val="0"/>
              </a:spcAft>
              <a:buClrTx/>
              <a:buSzTx/>
              <a:buFontTx/>
              <a:buNone/>
              <a:defRPr sz="3800" b="0" i="0" u="none" strike="noStrike" cap="none" spc="114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9pPr>
          </a:lstStyle>
          <a:p>
            <a:pPr algn="ctr" hangingPunct="1"/>
            <a:r>
              <a:rPr lang="zh-CN" altLang="en-US" sz="4000" spc="75" dirty="0"/>
              <a:t>智能客服系统、搜索引擎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这是一句话内容版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pc="300" dirty="0">
                <a:latin typeface="FZLanTingHeiS-R-GB" charset="-122"/>
                <a:ea typeface="FZLanTingHeiS-R-GB" charset="-122"/>
                <a:cs typeface="FZLanTingHeiS-R-GB" charset="-122"/>
                <a:sym typeface="+mn-ea"/>
              </a:rPr>
              <a:t>模型设计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这是居中标题"/>
          <p:cNvSpPr txBox="1"/>
          <p:nvPr/>
        </p:nvSpPr>
        <p:spPr>
          <a:xfrm>
            <a:off x="1689100" y="1533134"/>
            <a:ext cx="21005800" cy="2286000"/>
          </a:xfrm>
          <a:prstGeom prst="rect">
            <a:avLst/>
          </a:prstGeom>
        </p:spPr>
        <p:txBody>
          <a:bodyPr/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FZLanTingHeiS-L-GB" charset="-122"/>
                <a:ea typeface="FZLanTingHeiS-L-GB" charset="-122"/>
                <a:cs typeface="FZLanTingHeiS-L-GB" charset="-122"/>
                <a:sym typeface="Microsoft YaHei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1" i="0" u="none" strike="noStrike" cap="none" spc="209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Microsoft YaHei"/>
              </a:defRPr>
            </a:lvl9pPr>
          </a:lstStyle>
          <a:p>
            <a:pPr hangingPunct="1"/>
            <a:r>
              <a:rPr lang="zh-CN" altLang="en-US" dirty="0"/>
              <a:t>主要采用的模型</a:t>
            </a:r>
          </a:p>
        </p:txBody>
      </p:sp>
      <p:sp>
        <p:nvSpPr>
          <p:cNvPr id="4" name="这里是描述"/>
          <p:cNvSpPr txBox="1"/>
          <p:nvPr/>
        </p:nvSpPr>
        <p:spPr>
          <a:xfrm>
            <a:off x="9865387" y="8225977"/>
            <a:ext cx="1786386" cy="669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3000"/>
              </a:spcBef>
              <a:defRPr sz="3600" b="1" spc="107"/>
            </a:lvl1pPr>
          </a:lstStyle>
          <a:p>
            <a:pPr marL="0" marR="0" lvl="0" indent="0" algn="l" defTabSz="825500" rtl="0" eaLnBrk="1" fontAlgn="auto" latinLnBrk="0" hangingPunct="0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10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Microsoft YaHei"/>
                <a:cs typeface="Times New Roman" pitchFamily="18" charset="0"/>
                <a:sym typeface="Microsoft YaHei"/>
              </a:rPr>
              <a:t>ESIM</a:t>
            </a:r>
            <a:r>
              <a:rPr kumimoji="0" lang="en-US" altLang="zh-CN" sz="3600" b="0" i="0" u="none" strike="noStrike" kern="0" cap="none" spc="107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Microsoft YaHei"/>
                <a:cs typeface="Times New Roman" pitchFamily="18" charset="0"/>
                <a:sym typeface="Microsoft YaHei"/>
              </a:rPr>
              <a:t>[1]</a:t>
            </a:r>
            <a:endParaRPr kumimoji="0" sz="3600" b="0" i="0" u="none" strike="noStrike" kern="0" cap="none" spc="107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Microsoft YaHei"/>
              <a:cs typeface="Times New Roman" pitchFamily="18" charset="0"/>
              <a:sym typeface="Microsoft YaHei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36026" y="12371985"/>
            <a:ext cx="21441948" cy="57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b="0" dirty="0">
                <a:latin typeface="Times New Roman" pitchFamily="18" charset="0"/>
                <a:cs typeface="Times New Roman" pitchFamily="18" charset="0"/>
              </a:rPr>
              <a:t>[1]</a:t>
            </a:r>
            <a:r>
              <a:rPr lang="zh-CN" altLang="en-US" sz="32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0" dirty="0">
                <a:latin typeface="Times New Roman" pitchFamily="18" charset="0"/>
                <a:cs typeface="Times New Roman" pitchFamily="18" charset="0"/>
              </a:rPr>
              <a:t>Chen et al. “Enhanced LSTM for Natural Language Inference”,</a:t>
            </a:r>
            <a:r>
              <a:rPr lang="zh-CN" altLang="en-US" sz="3200" b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0" dirty="0">
                <a:latin typeface="Times New Roman" pitchFamily="18" charset="0"/>
                <a:cs typeface="Times New Roman" pitchFamily="18" charset="0"/>
              </a:rPr>
              <a:t>ACL2017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569845" y="8996998"/>
            <a:ext cx="2437765" cy="5708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i="0" u="none" strike="noStrike" cap="none" spc="7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RNN layer</a:t>
            </a:r>
            <a:r>
              <a:rPr kumimoji="0" lang="zh-CN" altLang="en-US" sz="2800" i="0" u="none" strike="noStrike" cap="none" spc="7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：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845" y="9568180"/>
            <a:ext cx="4957445" cy="111887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894955" y="8996998"/>
            <a:ext cx="2437765" cy="5708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i="0" u="none" strike="noStrike" cap="none" spc="7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Attention</a:t>
            </a:r>
            <a:r>
              <a:rPr kumimoji="0" lang="zh-CN" altLang="en-US" sz="2800" i="0" u="none" strike="noStrike" cap="none" spc="7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：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070" y="9568180"/>
            <a:ext cx="2085975" cy="8096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6070" y="10346055"/>
            <a:ext cx="4752340" cy="17145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3034010" y="8997315"/>
            <a:ext cx="3838575" cy="5708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i="0" u="none" strike="noStrike" cap="none" spc="7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Interaction layer</a:t>
            </a:r>
            <a:r>
              <a:rPr kumimoji="0" lang="zh-CN" altLang="en-US" sz="2800" i="0" u="none" strike="noStrike" cap="none" spc="7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：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3385" y="9568180"/>
            <a:ext cx="3037840" cy="88582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6872585" y="8997315"/>
            <a:ext cx="3838575" cy="5708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i="0" u="none" strike="noStrike" cap="none" spc="7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pooling layer</a:t>
            </a:r>
            <a:r>
              <a:rPr kumimoji="0" lang="zh-CN" altLang="en-US" sz="2800" i="0" u="none" strike="noStrike" cap="none" spc="7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：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72585" y="9568180"/>
            <a:ext cx="4285615" cy="2476500"/>
          </a:xfrm>
          <a:prstGeom prst="rect">
            <a:avLst/>
          </a:prstGeom>
        </p:spPr>
      </p:pic>
      <p:graphicFrame>
        <p:nvGraphicFramePr>
          <p:cNvPr id="27" name="对象 2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734800" y="6750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8" imgW="914400" imgH="215900" progId="Equation.KSEE3">
                  <p:embed/>
                </p:oleObj>
              </mc:Choice>
              <mc:Fallback>
                <p:oleObj r:id="rId8" imgW="914400" imgH="215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734800" y="6750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734800" y="6750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10" imgW="914400" imgH="215900" progId="Equation.KSEE3">
                  <p:embed/>
                </p:oleObj>
              </mc:Choice>
              <mc:Fallback>
                <p:oleObj r:id="rId10" imgW="914400" imgH="2159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734800" y="6750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图片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2045" y="9568180"/>
            <a:ext cx="2660015" cy="971550"/>
          </a:xfrm>
          <a:prstGeom prst="rect">
            <a:avLst/>
          </a:prstGeom>
        </p:spPr>
      </p:pic>
      <p:pic>
        <p:nvPicPr>
          <p:cNvPr id="30" name="图片 29" descr="esim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3435" y="2939415"/>
            <a:ext cx="16351885" cy="52546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FF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Microsoft YaHei"/>
        <a:ea typeface="Microsoft YaHei"/>
        <a:cs typeface="Microsoft YaHei"/>
      </a:majorFont>
      <a:minorFont>
        <a:latin typeface="Microsoft YaHei"/>
        <a:ea typeface="Microsoft YaHei"/>
        <a:cs typeface="Microsoft YaHe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500" b="0" i="0" u="none" strike="noStrike" cap="none" spc="75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967</Words>
  <Application>Microsoft Office PowerPoint</Application>
  <PresentationFormat>自定义</PresentationFormat>
  <Paragraphs>204</Paragraphs>
  <Slides>25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4" baseType="lpstr">
      <vt:lpstr>ATEC FONT 2</vt:lpstr>
      <vt:lpstr>FZLanTingHeiS-L-GB</vt:lpstr>
      <vt:lpstr>FZLanTingHeiS-M-GB</vt:lpstr>
      <vt:lpstr>FZLanTingHeiS-R-GB</vt:lpstr>
      <vt:lpstr>Helvetica Neue</vt:lpstr>
      <vt:lpstr>Helvetica Neue Light</vt:lpstr>
      <vt:lpstr>Helvetica Neue Medium</vt:lpstr>
      <vt:lpstr>方正兰亭黑_GBK</vt:lpstr>
      <vt:lpstr>Microsoft YaHei</vt:lpstr>
      <vt:lpstr>Microsoft YaHei</vt:lpstr>
      <vt:lpstr>Arial</vt:lpstr>
      <vt:lpstr>Calibri</vt:lpstr>
      <vt:lpstr>Calibri Light</vt:lpstr>
      <vt:lpstr>Cambria Math</vt:lpstr>
      <vt:lpstr>Times New Roman</vt:lpstr>
      <vt:lpstr>Wingdings</vt:lpstr>
      <vt:lpstr>自定义设计方案</vt:lpstr>
      <vt:lpstr>Black</vt:lpstr>
      <vt:lpstr>Equation.KSEE3</vt:lpstr>
      <vt:lpstr>PowerPoint 演示文稿</vt:lpstr>
      <vt:lpstr>PowerPoint 演示文稿</vt:lpstr>
      <vt:lpstr>PowerPoint 演示文稿</vt:lpstr>
      <vt:lpstr>赛题理解</vt:lpstr>
      <vt:lpstr>PowerPoint 演示文稿</vt:lpstr>
      <vt:lpstr>PowerPoint 演示文稿</vt:lpstr>
      <vt:lpstr>PowerPoint 演示文稿</vt:lpstr>
      <vt:lpstr>模型设计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特征工程</vt:lpstr>
      <vt:lpstr>PowerPoint 演示文稿</vt:lpstr>
      <vt:lpstr>PowerPoint 演示文稿</vt:lpstr>
      <vt:lpstr>PowerPoint 演示文稿</vt:lpstr>
      <vt:lpstr>训练技巧</vt:lpstr>
      <vt:lpstr>PowerPoint 演示文稿</vt:lpstr>
      <vt:lpstr>感想与可提升点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志港 戴</cp:lastModifiedBy>
  <cp:revision>604</cp:revision>
  <dcterms:created xsi:type="dcterms:W3CDTF">2018-09-06T10:47:00Z</dcterms:created>
  <dcterms:modified xsi:type="dcterms:W3CDTF">2021-03-13T15:12:00Z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2052-10.8.0.5648</vt:lpwstr>
  </property>
</Properties>
</file>